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5"/>
  </p:notesMasterIdLst>
  <p:sldIdLst>
    <p:sldId id="256" r:id="rId2"/>
    <p:sldId id="305" r:id="rId3"/>
    <p:sldId id="259" r:id="rId4"/>
    <p:sldId id="261" r:id="rId5"/>
    <p:sldId id="262" r:id="rId6"/>
    <p:sldId id="309" r:id="rId7"/>
    <p:sldId id="280" r:id="rId8"/>
    <p:sldId id="281" r:id="rId9"/>
    <p:sldId id="282" r:id="rId10"/>
    <p:sldId id="283" r:id="rId11"/>
    <p:sldId id="284" r:id="rId12"/>
    <p:sldId id="296" r:id="rId13"/>
    <p:sldId id="297" r:id="rId14"/>
    <p:sldId id="299" r:id="rId15"/>
    <p:sldId id="300" r:id="rId16"/>
    <p:sldId id="301" r:id="rId17"/>
    <p:sldId id="322" r:id="rId18"/>
    <p:sldId id="317" r:id="rId19"/>
    <p:sldId id="319" r:id="rId20"/>
    <p:sldId id="320" r:id="rId21"/>
    <p:sldId id="323" r:id="rId22"/>
    <p:sldId id="324" r:id="rId23"/>
    <p:sldId id="303" r:id="rId2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orbet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709" autoAdjust="0"/>
  </p:normalViewPr>
  <p:slideViewPr>
    <p:cSldViewPr>
      <p:cViewPr>
        <p:scale>
          <a:sx n="120" d="100"/>
          <a:sy n="120" d="100"/>
        </p:scale>
        <p:origin x="276" y="2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580" y="-9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812274D6-8657-49D6-8D87-DF3674F75B98}" type="datetimeFigureOut">
              <a:rPr lang="ru-RU"/>
              <a:pPr>
                <a:defRPr/>
              </a:pPr>
              <a:t>01.11.2019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10871216-B52F-4868-B6F7-3C5BBD253A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983CDED-220D-4D1B-B203-58D39313BB2B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 dirty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871216-B52F-4868-B6F7-3C5BBD253A70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7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12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13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9BD29-B843-4FE9-829C-62961ADC6220}" type="datetimeFigureOut">
              <a:rPr lang="ru-RU"/>
              <a:pPr>
                <a:defRPr/>
              </a:pPr>
              <a:t>01.11.2019</a:t>
            </a:fld>
            <a:endParaRPr lang="ru-RU"/>
          </a:p>
        </p:txBody>
      </p:sp>
      <p:sp>
        <p:nvSpPr>
          <p:cNvPr id="8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8583F-67BE-41E6-88FF-E491B2F576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0C7EA-6BDB-4D64-8EB5-20C9E187EF25}" type="datetimeFigureOut">
              <a:rPr lang="ru-RU"/>
              <a:pPr>
                <a:defRPr/>
              </a:pPr>
              <a:t>01.11.2019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CD504-0B81-4DBE-BCAB-32BEC7CCB0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64406C-065D-4A55-880E-4DD48E3E4A74}" type="datetimeFigureOut">
              <a:rPr lang="ru-RU"/>
              <a:pPr>
                <a:defRPr/>
              </a:pPr>
              <a:t>01.11.2019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F6779-101F-4D97-B04F-2990C19A40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0CFAC-C036-4E35-8471-EC15E5BC2B4B}" type="datetimeFigureOut">
              <a:rPr lang="ru-RU"/>
              <a:pPr>
                <a:defRPr/>
              </a:pPr>
              <a:t>01.11.2019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C283ED-67A7-4AAB-A6EB-AF13198FE3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6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BC2769-E068-46D4-BAA3-3F991B8F6F36}" type="datetimeFigureOut">
              <a:rPr lang="ru-RU"/>
              <a:pPr>
                <a:defRPr/>
              </a:pPr>
              <a:t>01.11.2019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F149CB-378C-4B6F-9254-91614392B3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B4178-151A-4565-8E19-75364C77F5ED}" type="datetimeFigureOut">
              <a:rPr lang="ru-RU"/>
              <a:pPr>
                <a:defRPr/>
              </a:pPr>
              <a:t>01.11.2019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C6CB6E-47F5-4765-9482-BD9B26E291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9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16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A72A8-5499-4CC3-AA14-5BFF950DA5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A7B176-68C8-4A7D-94E8-F71AE0C55B4D}" type="datetimeFigureOut">
              <a:rPr lang="ru-RU"/>
              <a:pPr>
                <a:defRPr/>
              </a:pPr>
              <a:t>01.11.2019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0BF1A7-5E21-4CE8-A6C0-2F94E9CE77F7}" type="datetimeFigureOut">
              <a:rPr lang="ru-RU"/>
              <a:pPr>
                <a:defRPr/>
              </a:pPr>
              <a:t>01.11.2019</a:t>
            </a:fld>
            <a:endParaRPr lang="ru-RU"/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828FD7-5A1C-479F-9BEA-5DE9E0945F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2C7270-EE86-40DF-A3DC-744D643A704A}" type="datetimeFigureOut">
              <a:rPr lang="ru-RU"/>
              <a:pPr>
                <a:defRPr/>
              </a:pPr>
              <a:t>01.11.2019</a:t>
            </a:fld>
            <a:endParaRPr lang="ru-RU"/>
          </a:p>
        </p:txBody>
      </p:sp>
      <p:sp>
        <p:nvSpPr>
          <p:cNvPr id="3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051007-FE2E-446F-A817-0A88492A07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86E853-E9B4-4D91-BF66-79D0AB070658}" type="datetimeFigureOut">
              <a:rPr lang="ru-RU"/>
              <a:pPr>
                <a:defRPr/>
              </a:pPr>
              <a:t>01.11.2019</a:t>
            </a:fld>
            <a:endParaRPr lang="ru-RU"/>
          </a:p>
        </p:txBody>
      </p:sp>
      <p:sp>
        <p:nvSpPr>
          <p:cNvPr id="6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9F0170-5362-4D81-80CB-CCE01C9163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4BE105-94BA-49AB-8430-9930A303A52C}" type="datetimeFigureOut">
              <a:rPr lang="ru-RU"/>
              <a:pPr>
                <a:defRPr/>
              </a:pPr>
              <a:t>01.11.2019</a:t>
            </a:fld>
            <a:endParaRPr lang="ru-RU"/>
          </a:p>
        </p:txBody>
      </p:sp>
      <p:sp>
        <p:nvSpPr>
          <p:cNvPr id="6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86C98B-95F8-43EC-B075-6F094198D4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Текст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DE7AA14-CB16-47CF-B8BE-12F74E6FCED9}" type="datetimeFigureOut">
              <a:rPr lang="ru-RU"/>
              <a:pPr>
                <a:defRPr/>
              </a:pPr>
              <a:t>01.11.2019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C39B80D-71E6-439F-B750-832DE2F33F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6" r:id="rId1"/>
    <p:sldLayoutId id="2147483695" r:id="rId2"/>
    <p:sldLayoutId id="2147483697" r:id="rId3"/>
    <p:sldLayoutId id="2147483694" r:id="rId4"/>
    <p:sldLayoutId id="2147483698" r:id="rId5"/>
    <p:sldLayoutId id="2147483693" r:id="rId6"/>
    <p:sldLayoutId id="2147483692" r:id="rId7"/>
    <p:sldLayoutId id="2147483699" r:id="rId8"/>
    <p:sldLayoutId id="2147483700" r:id="rId9"/>
    <p:sldLayoutId id="2147483691" r:id="rId10"/>
    <p:sldLayoutId id="2147483690" r:id="rId11"/>
  </p:sldLayoutIdLst>
  <p:transition spd="med">
    <p:dissolve/>
  </p:transition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fontAlgn="base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fontAlgn="base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fontAlgn="base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fontAlgn="base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fontAlgn="base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5832648" cy="2852936"/>
          </a:xfrm>
        </p:spPr>
        <p:txBody>
          <a:bodyPr>
            <a:normAutofit/>
          </a:bodyPr>
          <a:lstStyle/>
          <a:p>
            <a:pPr algn="just" fontAlgn="auto">
              <a:spcAft>
                <a:spcPts val="0"/>
              </a:spcAft>
              <a:defRPr/>
            </a:pPr>
            <a:r>
              <a:rPr lang="ru-RU" sz="1800" i="1" dirty="0" smtClean="0">
                <a:solidFill>
                  <a:srgbClr val="7030A0"/>
                </a:solidFill>
              </a:rPr>
              <a:t>Информация</a:t>
            </a:r>
            <a:br>
              <a:rPr lang="ru-RU" sz="1800" i="1" dirty="0" smtClean="0">
                <a:solidFill>
                  <a:srgbClr val="7030A0"/>
                </a:solidFill>
              </a:rPr>
            </a:br>
            <a:r>
              <a:rPr lang="ru-RU" sz="1800" i="1" dirty="0" smtClean="0">
                <a:solidFill>
                  <a:srgbClr val="7030A0"/>
                </a:solidFill>
              </a:rPr>
              <a:t>о  формировании земельных участках для проведения аукционов по продаже  их  с  публичных торгов в частную собственность гражданам Республики Беларусь, негосударственным юридическим лицам Республики Беларусь, либо права заключения договора аренды земельных участков  по  </a:t>
            </a:r>
            <a:r>
              <a:rPr lang="ru-RU" sz="1800" i="1" dirty="0" err="1" smtClean="0">
                <a:solidFill>
                  <a:srgbClr val="7030A0"/>
                </a:solidFill>
              </a:rPr>
              <a:t>Лепельскому</a:t>
            </a:r>
            <a:r>
              <a:rPr lang="ru-RU" sz="1800" i="1" dirty="0" smtClean="0">
                <a:solidFill>
                  <a:srgbClr val="7030A0"/>
                </a:solidFill>
              </a:rPr>
              <a:t> району  Витебской области</a:t>
            </a:r>
            <a:endParaRPr lang="ru-RU" sz="1800" i="1" dirty="0">
              <a:solidFill>
                <a:srgbClr val="7030A0"/>
              </a:solidFill>
            </a:endParaRPr>
          </a:p>
        </p:txBody>
      </p:sp>
      <p:pic>
        <p:nvPicPr>
          <p:cNvPr id="6146" name="Picture 2" descr="http://agro-usadba.by/wp-content/uploads/2017/01/GOPR9252.MP4_snapshot_07.24_2016.07.05_21.35.12_resize.jpg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179512" y="2852936"/>
            <a:ext cx="8352928" cy="40050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148" name="Picture 4" descr="https://im3-tub-by.yandex.net/i?id=034a958baf13ed70e3eb8b7d448db3ea-l&amp;n=13"/>
          <p:cNvPicPr>
            <a:picLocks noChangeAspect="1" noChangeArrowheads="1"/>
          </p:cNvPicPr>
          <p:nvPr/>
        </p:nvPicPr>
        <p:blipFill>
          <a:blip r:embed="rId4" cstate="print">
            <a:lum bright="10000" contrast="10000"/>
          </a:blip>
          <a:srcRect l="17010" t="13440" r="29441" b="33641"/>
          <a:stretch>
            <a:fillRect/>
          </a:stretch>
        </p:blipFill>
        <p:spPr bwMode="auto">
          <a:xfrm>
            <a:off x="6732240" y="332656"/>
            <a:ext cx="2016224" cy="14401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Box 1"/>
          <p:cNvSpPr txBox="1">
            <a:spLocks noChangeArrowheads="1"/>
          </p:cNvSpPr>
          <p:nvPr/>
        </p:nvSpPr>
        <p:spPr bwMode="auto">
          <a:xfrm>
            <a:off x="611188" y="0"/>
            <a:ext cx="799306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FFC000"/>
                </a:solidFill>
                <a:latin typeface="Constantia" pitchFamily="18" charset="0"/>
              </a:rPr>
              <a:t>Характеристика земельного участка в деревне Двор Поречье, Каменского </a:t>
            </a:r>
            <a:r>
              <a:rPr lang="ru-RU" dirty="0" smtClean="0">
                <a:solidFill>
                  <a:srgbClr val="FFC000"/>
                </a:solidFill>
                <a:latin typeface="Constantia" pitchFamily="18" charset="0"/>
              </a:rPr>
              <a:t>сельсовета, </a:t>
            </a:r>
            <a:r>
              <a:rPr lang="ru-RU" dirty="0" err="1">
                <a:solidFill>
                  <a:srgbClr val="FFC000"/>
                </a:solidFill>
                <a:latin typeface="Constantia" pitchFamily="18" charset="0"/>
              </a:rPr>
              <a:t>Лепельского</a:t>
            </a:r>
            <a:r>
              <a:rPr lang="ru-RU" dirty="0">
                <a:solidFill>
                  <a:srgbClr val="FFC000"/>
                </a:solidFill>
                <a:latin typeface="Constantia" pitchFamily="18" charset="0"/>
              </a:rPr>
              <a:t> района, </a:t>
            </a:r>
            <a:r>
              <a:rPr lang="ru-RU" dirty="0" smtClean="0">
                <a:solidFill>
                  <a:srgbClr val="FFC000"/>
                </a:solidFill>
                <a:latin typeface="Constantia" pitchFamily="18" charset="0"/>
              </a:rPr>
              <a:t>предлагаемого </a:t>
            </a:r>
            <a:r>
              <a:rPr lang="ru-RU" dirty="0">
                <a:solidFill>
                  <a:srgbClr val="FFC000"/>
                </a:solidFill>
                <a:latin typeface="Constantia" pitchFamily="18" charset="0"/>
              </a:rPr>
              <a:t>для продажи с </a:t>
            </a:r>
            <a:r>
              <a:rPr lang="ru-RU" dirty="0" smtClean="0">
                <a:solidFill>
                  <a:srgbClr val="FFC000"/>
                </a:solidFill>
                <a:latin typeface="Constantia" pitchFamily="18" charset="0"/>
              </a:rPr>
              <a:t>аукциона </a:t>
            </a:r>
            <a:r>
              <a:rPr lang="ru-RU" dirty="0">
                <a:solidFill>
                  <a:srgbClr val="FFC000"/>
                </a:solidFill>
                <a:latin typeface="Constantia" pitchFamily="18" charset="0"/>
              </a:rPr>
              <a:t>в частную собственность для строительства и обслуживания </a:t>
            </a:r>
            <a:r>
              <a:rPr lang="ru-RU" dirty="0" smtClean="0">
                <a:solidFill>
                  <a:srgbClr val="FFC000"/>
                </a:solidFill>
                <a:latin typeface="Constantia" pitchFamily="18" charset="0"/>
              </a:rPr>
              <a:t>одноквартирного жилого дома.</a:t>
            </a:r>
            <a:endParaRPr lang="ru-RU" dirty="0">
              <a:solidFill>
                <a:srgbClr val="FFC000"/>
              </a:solidFill>
              <a:latin typeface="Constantia" pitchFamily="18" charset="0"/>
            </a:endParaRPr>
          </a:p>
        </p:txBody>
      </p:sp>
      <p:graphicFrame>
        <p:nvGraphicFramePr>
          <p:cNvPr id="26679" name="Group 55"/>
          <p:cNvGraphicFramePr>
            <a:graphicFrameLocks noGrp="1"/>
          </p:cNvGraphicFramePr>
          <p:nvPr/>
        </p:nvGraphicFramePr>
        <p:xfrm>
          <a:off x="539750" y="1268759"/>
          <a:ext cx="8208715" cy="5112569"/>
        </p:xfrm>
        <a:graphic>
          <a:graphicData uri="http://schemas.openxmlformats.org/drawingml/2006/table">
            <a:tbl>
              <a:tblPr/>
              <a:tblGrid>
                <a:gridCol w="3384178"/>
                <a:gridCol w="4394809"/>
                <a:gridCol w="429728"/>
              </a:tblGrid>
              <a:tr h="318834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Arial" charset="0"/>
                        </a:rPr>
                        <a:t>Вид функционального использования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Arial" charset="0"/>
                        </a:rPr>
                        <a:t>Земельные участки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00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Arial" charset="0"/>
                        </a:rPr>
                        <a:t>Д. Двор Поречье, № 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Arial" charset="0"/>
                        </a:rPr>
                        <a:t>У-2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5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rebuchet MS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5DC"/>
                    </a:solidFill>
                  </a:tcPr>
                </a:tc>
              </a:tr>
              <a:tr h="3188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Arial" charset="0"/>
                        </a:rPr>
                        <a:t>Площадь земельного участка, га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3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Arial" charset="0"/>
                        </a:rPr>
                        <a:t>0,2482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3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rebuchet MS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3EE"/>
                    </a:solidFill>
                  </a:tcPr>
                </a:tc>
              </a:tr>
              <a:tr h="3188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Arial" charset="0"/>
                        </a:rPr>
                        <a:t>Вещное право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5D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Arial" charset="0"/>
                        </a:rPr>
                        <a:t>Частная собственность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5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652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Arial" charset="0"/>
                        </a:rPr>
                        <a:t>Ограничения в использовании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3EE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Arial" charset="0"/>
                        </a:rPr>
                        <a:t>Расположение на природных территориях, подлежащих специальной охране (водоохраной зоне рек и водоемов (озеро Девичье)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3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463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Times New Roman" pitchFamily="18" charset="0"/>
                        </a:rPr>
                        <a:t>Электроснабжение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5D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Times New Roman" pitchFamily="18" charset="0"/>
                        </a:rPr>
                        <a:t>Имеется возможность подключения к линии электропередачи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5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31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Times New Roman" pitchFamily="18" charset="0"/>
                        </a:rPr>
                        <a:t>Газоснабжение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3EE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Times New Roman" pitchFamily="18" charset="0"/>
                        </a:rPr>
                        <a:t>Отсутствует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3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420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Arial" charset="0"/>
                        </a:rPr>
                        <a:t>Водоснабжение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5D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Times New Roman" pitchFamily="18" charset="0"/>
                        </a:rPr>
                        <a:t>Отсутствует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5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31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Times New Roman" pitchFamily="18" charset="0"/>
                        </a:rPr>
                        <a:t>Водоотведение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3EE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Times New Roman" pitchFamily="18" charset="0"/>
                        </a:rPr>
                        <a:t>Отсутствует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3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420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Arial" charset="0"/>
                        </a:rPr>
                        <a:t>Кадастровая стоимость 1 кв. м. в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Arial" charset="0"/>
                        </a:rPr>
                        <a:t>USD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Arial" charset="0"/>
                        </a:rPr>
                        <a:t>/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Arial" charset="0"/>
                        </a:rPr>
                        <a:t>руб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rebuchet MS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5D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rebuchet MS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Arial" charset="0"/>
                        </a:rPr>
                        <a:t>0,13/0,26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5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420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Times New Roman" pitchFamily="18" charset="0"/>
                        </a:rPr>
                        <a:t>Расстояние до а/д Минск-Витебск, км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3EE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rebuchet MS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Arial" charset="0"/>
                        </a:rPr>
                        <a:t>0,005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3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420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Times New Roman" pitchFamily="18" charset="0"/>
                        </a:rPr>
                        <a:t>Расстояние до районного центра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Times New Roman" pitchFamily="18" charset="0"/>
                        </a:rPr>
                        <a:t>г. Лепель, км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rebuchet MS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5D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rebuchet MS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Arial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5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med"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404664"/>
            <a:ext cx="6912768" cy="954107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Размещение </a:t>
            </a:r>
            <a:r>
              <a:rPr lang="ru-RU" sz="1400" i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земельного участка </a:t>
            </a:r>
            <a:r>
              <a:rPr lang="ru-RU" sz="1400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в д. Двор Поречье Каменского сельсовета, </a:t>
            </a:r>
            <a:r>
              <a:rPr lang="ru-RU" sz="1400" i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Лепельского</a:t>
            </a:r>
            <a:r>
              <a:rPr lang="ru-RU" sz="1400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района, Витебской области, </a:t>
            </a:r>
            <a:r>
              <a:rPr lang="ru-RU" sz="1400" i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предлагаемого для </a:t>
            </a:r>
            <a:r>
              <a:rPr lang="ru-RU" sz="1400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продажи с аукциона в частную собственность для строительства и обслуживания </a:t>
            </a:r>
            <a:r>
              <a:rPr lang="ru-RU" sz="1400" i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одноквартирного жилого дома.</a:t>
            </a:r>
            <a:endParaRPr lang="ru-RU" sz="1400" i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7652" name="TextBox 2"/>
          <p:cNvSpPr txBox="1">
            <a:spLocks noChangeArrowheads="1"/>
          </p:cNvSpPr>
          <p:nvPr/>
        </p:nvSpPr>
        <p:spPr bwMode="auto">
          <a:xfrm>
            <a:off x="684213" y="5573713"/>
            <a:ext cx="1412875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none">
            <a:spAutoFit/>
          </a:bodyPr>
          <a:lstStyle/>
          <a:p>
            <a:r>
              <a:rPr lang="ru-RU" sz="900">
                <a:solidFill>
                  <a:schemeClr val="bg1"/>
                </a:solidFill>
                <a:latin typeface="Constantia" pitchFamily="18" charset="0"/>
              </a:rPr>
              <a:t>Условные обозначения</a:t>
            </a:r>
          </a:p>
        </p:txBody>
      </p:sp>
      <p:sp>
        <p:nvSpPr>
          <p:cNvPr id="27653" name="TextBox 3"/>
          <p:cNvSpPr txBox="1">
            <a:spLocks noChangeArrowheads="1"/>
          </p:cNvSpPr>
          <p:nvPr/>
        </p:nvSpPr>
        <p:spPr bwMode="auto">
          <a:xfrm>
            <a:off x="1763713" y="5732463"/>
            <a:ext cx="43529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 i="1">
                <a:solidFill>
                  <a:schemeClr val="bg1"/>
                </a:solidFill>
                <a:latin typeface="Constantia" pitchFamily="18" charset="0"/>
              </a:rPr>
              <a:t>земельный участок предлагаемый для продажи с аукциона в частную собственность </a:t>
            </a:r>
          </a:p>
          <a:p>
            <a:r>
              <a:rPr lang="ru-RU" sz="800" i="1">
                <a:solidFill>
                  <a:schemeClr val="bg1"/>
                </a:solidFill>
                <a:latin typeface="Constantia" pitchFamily="18" charset="0"/>
              </a:rPr>
              <a:t>для строительства и обслуживания одноквартирного жилого дома. </a:t>
            </a:r>
            <a:endParaRPr lang="ru-RU" sz="800">
              <a:solidFill>
                <a:schemeClr val="bg1"/>
              </a:solidFill>
              <a:latin typeface="Constantia" pitchFamily="18" charset="0"/>
            </a:endParaRPr>
          </a:p>
        </p:txBody>
      </p:sp>
      <p:sp>
        <p:nvSpPr>
          <p:cNvPr id="27654" name="TextBox 4"/>
          <p:cNvSpPr txBox="1">
            <a:spLocks noChangeArrowheads="1"/>
          </p:cNvSpPr>
          <p:nvPr/>
        </p:nvSpPr>
        <p:spPr bwMode="auto">
          <a:xfrm>
            <a:off x="1763713" y="6092825"/>
            <a:ext cx="15462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none">
            <a:spAutoFit/>
          </a:bodyPr>
          <a:lstStyle/>
          <a:p>
            <a:r>
              <a:rPr lang="ru-RU" sz="800" i="1">
                <a:solidFill>
                  <a:schemeClr val="bg1"/>
                </a:solidFill>
                <a:latin typeface="Constantia" pitchFamily="18" charset="0"/>
              </a:rPr>
              <a:t>Граница населенного пункта</a:t>
            </a:r>
            <a:endParaRPr lang="ru-RU" sz="800">
              <a:solidFill>
                <a:schemeClr val="bg1"/>
              </a:solidFill>
              <a:latin typeface="Constantia" pitchFamily="18" charset="0"/>
            </a:endParaRPr>
          </a:p>
        </p:txBody>
      </p:sp>
      <p:sp>
        <p:nvSpPr>
          <p:cNvPr id="7" name="Параллелограмм 6"/>
          <p:cNvSpPr/>
          <p:nvPr/>
        </p:nvSpPr>
        <p:spPr>
          <a:xfrm>
            <a:off x="755650" y="5805488"/>
            <a:ext cx="952500" cy="246062"/>
          </a:xfrm>
          <a:prstGeom prst="parallelogram">
            <a:avLst/>
          </a:prstGeom>
          <a:solidFill>
            <a:srgbClr val="FF0000"/>
          </a:solidFill>
          <a:ln w="12700"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755650" y="6237288"/>
            <a:ext cx="720725" cy="0"/>
          </a:xfrm>
          <a:prstGeom prst="line">
            <a:avLst/>
          </a:prstGeom>
          <a:ln w="190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61" name="TextBox 20"/>
          <p:cNvSpPr txBox="1">
            <a:spLocks noChangeArrowheads="1"/>
          </p:cNvSpPr>
          <p:nvPr/>
        </p:nvSpPr>
        <p:spPr bwMode="auto">
          <a:xfrm rot="1105344">
            <a:off x="3087688" y="3894138"/>
            <a:ext cx="714375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>
                <a:solidFill>
                  <a:schemeClr val="bg1"/>
                </a:solidFill>
                <a:latin typeface="Constantia" pitchFamily="18" charset="0"/>
              </a:rPr>
              <a:t>у-1      у</a:t>
            </a:r>
            <a:r>
              <a:rPr lang="en-US" sz="800">
                <a:solidFill>
                  <a:schemeClr val="bg1"/>
                </a:solidFill>
                <a:latin typeface="Constantia" pitchFamily="18" charset="0"/>
              </a:rPr>
              <a:t>-</a:t>
            </a:r>
            <a:r>
              <a:rPr lang="ru-RU" sz="800">
                <a:solidFill>
                  <a:schemeClr val="bg1"/>
                </a:solidFill>
                <a:latin typeface="Constantia" pitchFamily="18" charset="0"/>
              </a:rPr>
              <a:t>2</a:t>
            </a:r>
          </a:p>
        </p:txBody>
      </p:sp>
      <p:sp>
        <p:nvSpPr>
          <p:cNvPr id="27662" name="TextBox 21"/>
          <p:cNvSpPr txBox="1">
            <a:spLocks noChangeArrowheads="1"/>
          </p:cNvSpPr>
          <p:nvPr/>
        </p:nvSpPr>
        <p:spPr bwMode="auto">
          <a:xfrm rot="1325343">
            <a:off x="4170363" y="3989388"/>
            <a:ext cx="360362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>
                <a:solidFill>
                  <a:schemeClr val="bg1"/>
                </a:solidFill>
                <a:latin typeface="Constantia" pitchFamily="18" charset="0"/>
              </a:rPr>
              <a:t>У-3</a:t>
            </a:r>
          </a:p>
        </p:txBody>
      </p:sp>
      <p:sp>
        <p:nvSpPr>
          <p:cNvPr id="18" name="Полилиния 17"/>
          <p:cNvSpPr/>
          <p:nvPr/>
        </p:nvSpPr>
        <p:spPr>
          <a:xfrm rot="846632">
            <a:off x="3282950" y="3106738"/>
            <a:ext cx="384175" cy="768350"/>
          </a:xfrm>
          <a:custGeom>
            <a:avLst/>
            <a:gdLst>
              <a:gd name="connsiteX0" fmla="*/ 0 w 268263"/>
              <a:gd name="connsiteY0" fmla="*/ 0 h 268263"/>
              <a:gd name="connsiteX1" fmla="*/ 253840 w 268263"/>
              <a:gd name="connsiteY1" fmla="*/ 8654 h 268263"/>
              <a:gd name="connsiteX2" fmla="*/ 268263 w 268263"/>
              <a:gd name="connsiteY2" fmla="*/ 268263 h 268263"/>
              <a:gd name="connsiteX3" fmla="*/ 0 w 268263"/>
              <a:gd name="connsiteY3" fmla="*/ 265378 h 268263"/>
              <a:gd name="connsiteX4" fmla="*/ 0 w 268263"/>
              <a:gd name="connsiteY4" fmla="*/ 0 h 26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263" h="268263">
                <a:moveTo>
                  <a:pt x="0" y="0"/>
                </a:moveTo>
                <a:lnTo>
                  <a:pt x="253840" y="8654"/>
                </a:lnTo>
                <a:lnTo>
                  <a:pt x="268263" y="268263"/>
                </a:lnTo>
                <a:lnTo>
                  <a:pt x="0" y="265378"/>
                </a:lnTo>
                <a:cubicBezTo>
                  <a:pt x="962" y="177880"/>
                  <a:pt x="1923" y="90383"/>
                  <a:pt x="0" y="0"/>
                </a:cubicBezTo>
                <a:close/>
              </a:path>
            </a:pathLst>
          </a:custGeom>
          <a:solidFill>
            <a:srgbClr val="FF00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2" cstate="print">
            <a:lum bright="20000" contrast="20000"/>
          </a:blip>
          <a:srcRect/>
          <a:stretch>
            <a:fillRect/>
          </a:stretch>
        </p:blipFill>
        <p:spPr bwMode="auto">
          <a:xfrm>
            <a:off x="1475656" y="1484784"/>
            <a:ext cx="5472608" cy="3991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3854238" y="2967335"/>
            <a:ext cx="1435521" cy="4154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endParaRPr lang="ru-RU" sz="9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sz="12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д. Двор поречье</a:t>
            </a:r>
            <a:endParaRPr lang="ru-RU" sz="12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016813" y="4941168"/>
            <a:ext cx="1547075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Оз. Девичье</a:t>
            </a:r>
            <a:endParaRPr lang="ru-RU" sz="1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843808" y="1628801"/>
            <a:ext cx="2289531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Оз. Девичье</a:t>
            </a:r>
            <a:endParaRPr lang="ru-RU" sz="1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 rot="942288">
            <a:off x="3216595" y="4366862"/>
            <a:ext cx="131582" cy="211992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23528" y="476672"/>
            <a:ext cx="6480720" cy="1368152"/>
          </a:xfrm>
          <a:prstGeom prst="rect">
            <a:avLst/>
          </a:prstGeom>
        </p:spPr>
        <p:txBody>
          <a:bodyPr>
            <a:normAutofit fontScale="82500"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2100" spc="-100" dirty="0" smtClean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bg1">
                  <a:lumMod val="75000"/>
                  <a:lumOff val="25000"/>
                </a:schemeClr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+mj-lt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ru-RU" sz="21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>
                    <a:lumMod val="75000"/>
                    <a:lumOff val="25000"/>
                  </a:schemeClr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Земельные  участки  </a:t>
            </a:r>
            <a:r>
              <a:rPr lang="ru-RU" sz="21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>
                    <a:lumMod val="75000"/>
                    <a:lumOff val="25000"/>
                  </a:schemeClr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в  д. </a:t>
            </a:r>
            <a:r>
              <a:rPr lang="ru-RU" sz="2100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>
                    <a:lumMod val="75000"/>
                    <a:lumOff val="25000"/>
                  </a:schemeClr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Завидичи</a:t>
            </a:r>
            <a:r>
              <a:rPr lang="ru-RU" sz="21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>
                    <a:lumMod val="75000"/>
                    <a:lumOff val="25000"/>
                  </a:schemeClr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,  </a:t>
            </a:r>
            <a:r>
              <a:rPr lang="ru-RU" sz="2100" spc="-100" dirty="0" err="1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>
                    <a:lumMod val="75000"/>
                    <a:lumOff val="25000"/>
                  </a:schemeClr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Лепельского</a:t>
            </a:r>
            <a:r>
              <a:rPr lang="ru-RU" sz="21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>
                    <a:lumMod val="75000"/>
                    <a:lumOff val="25000"/>
                  </a:schemeClr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  </a:t>
            </a:r>
            <a:r>
              <a:rPr lang="ru-RU" sz="21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>
                    <a:lumMod val="75000"/>
                    <a:lumOff val="25000"/>
                  </a:schemeClr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сельсовета, </a:t>
            </a:r>
            <a:r>
              <a:rPr lang="ru-RU" sz="2100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>
                    <a:lumMod val="75000"/>
                    <a:lumOff val="25000"/>
                  </a:schemeClr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Лепельского</a:t>
            </a:r>
            <a:r>
              <a:rPr lang="ru-RU" sz="21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>
                    <a:lumMod val="75000"/>
                    <a:lumOff val="25000"/>
                  </a:schemeClr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  района, Витебской области,  </a:t>
            </a:r>
            <a:r>
              <a:rPr lang="ru-RU" sz="21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>
                    <a:lumMod val="75000"/>
                    <a:lumOff val="25000"/>
                  </a:schemeClr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предлагаемые  </a:t>
            </a:r>
            <a:r>
              <a:rPr lang="ru-RU" sz="21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>
                    <a:lumMod val="75000"/>
                    <a:lumOff val="25000"/>
                  </a:schemeClr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для </a:t>
            </a:r>
            <a:endParaRPr lang="ru-RU" sz="2100" spc="-100" dirty="0" smtClean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bg1">
                  <a:lumMod val="75000"/>
                  <a:lumOff val="25000"/>
                </a:schemeClr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+mj-lt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ru-RU" sz="21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>
                    <a:lumMod val="75000"/>
                    <a:lumOff val="25000"/>
                  </a:schemeClr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             продажи </a:t>
            </a:r>
            <a:r>
              <a:rPr lang="ru-RU" sz="21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>
                    <a:lumMod val="75000"/>
                    <a:lumOff val="25000"/>
                  </a:schemeClr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с  аукциона  в частную  собственность  для </a:t>
            </a:r>
            <a:r>
              <a:rPr lang="ru-RU" sz="21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>
                    <a:lumMod val="75000"/>
                    <a:lumOff val="25000"/>
                  </a:schemeClr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строительства и  </a:t>
            </a:r>
            <a:r>
              <a:rPr lang="ru-RU" sz="21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>
                    <a:lumMod val="75000"/>
                    <a:lumOff val="25000"/>
                  </a:schemeClr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обслуживания  </a:t>
            </a:r>
            <a:r>
              <a:rPr lang="ru-RU" sz="21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>
                    <a:lumMod val="75000"/>
                    <a:lumOff val="25000"/>
                  </a:schemeClr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одноквартирных жилых  домов.</a:t>
            </a:r>
            <a:endParaRPr lang="ru-RU" sz="2100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bg1">
                  <a:lumMod val="75000"/>
                  <a:lumOff val="25000"/>
                </a:schemeClr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3" name="Picture 4" descr="https://im3-tub-by.yandex.net/i?id=034a958baf13ed70e3eb8b7d448db3ea-l&amp;n=13"/>
          <p:cNvPicPr>
            <a:picLocks noChangeAspect="1" noChangeArrowheads="1"/>
          </p:cNvPicPr>
          <p:nvPr/>
        </p:nvPicPr>
        <p:blipFill>
          <a:blip r:embed="rId2" cstate="print"/>
          <a:srcRect l="17010" t="13440" r="29441" b="33641"/>
          <a:stretch>
            <a:fillRect/>
          </a:stretch>
        </p:blipFill>
        <p:spPr bwMode="auto">
          <a:xfrm>
            <a:off x="6732240" y="908720"/>
            <a:ext cx="2232248" cy="165618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 prst="hardEdge"/>
          </a:sp3d>
        </p:spPr>
      </p:pic>
      <p:sp>
        <p:nvSpPr>
          <p:cNvPr id="5" name="Прямоугольник 4"/>
          <p:cNvSpPr/>
          <p:nvPr/>
        </p:nvSpPr>
        <p:spPr>
          <a:xfrm>
            <a:off x="395536" y="188640"/>
            <a:ext cx="82089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i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Местоположение земельных участков по </a:t>
            </a:r>
            <a:r>
              <a:rPr lang="ru-RU" sz="2200" i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Лепельскому</a:t>
            </a:r>
            <a:r>
              <a:rPr lang="ru-RU" sz="2200" i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с/</a:t>
            </a:r>
            <a:r>
              <a:rPr lang="ru-RU" sz="2200" i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с</a:t>
            </a:r>
            <a:endParaRPr lang="ru-RU" sz="2200" i="1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algn="ctr"/>
            <a:endParaRPr lang="ru-RU" sz="2000" i="1" dirty="0"/>
          </a:p>
        </p:txBody>
      </p:sp>
      <p:pic>
        <p:nvPicPr>
          <p:cNvPr id="1027" name="Picture 3" descr="C:\Documents and Settings\Bill Gates\Рабочий стол\фото\обла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2276872"/>
            <a:ext cx="4853136" cy="351926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h="139700" prst="divot"/>
          </a:sp3d>
        </p:spPr>
      </p:pic>
    </p:spTree>
  </p:cSld>
  <p:clrMapOvr>
    <a:masterClrMapping/>
  </p:clrMapOvr>
  <p:transition spd="med"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404664"/>
            <a:ext cx="8352928" cy="369332"/>
          </a:xfrm>
          <a:prstGeom prst="rect">
            <a:avLst/>
          </a:prstGeom>
          <a:scene3d>
            <a:camera prst="obliqueBottomLef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prstTxWarp prst="textWave4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Описание местоположение земельных участков</a:t>
            </a:r>
            <a:endParaRPr lang="ru-RU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31746" name="TextBox 2"/>
          <p:cNvSpPr txBox="1">
            <a:spLocks noChangeArrowheads="1"/>
          </p:cNvSpPr>
          <p:nvPr/>
        </p:nvSpPr>
        <p:spPr bwMode="auto">
          <a:xfrm>
            <a:off x="323850" y="836613"/>
            <a:ext cx="3672086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endParaRPr lang="ru-RU" sz="1200" dirty="0" smtClean="0">
              <a:latin typeface="Constantia" pitchFamily="18" charset="0"/>
            </a:endParaRPr>
          </a:p>
          <a:p>
            <a:pPr algn="just"/>
            <a:endParaRPr lang="ru-RU" sz="1200" dirty="0" smtClean="0">
              <a:latin typeface="Constantia" pitchFamily="18" charset="0"/>
            </a:endParaRPr>
          </a:p>
          <a:p>
            <a:pPr algn="just"/>
            <a:r>
              <a:rPr lang="ru-RU" sz="1300" dirty="0" smtClean="0">
                <a:latin typeface="Constantia" pitchFamily="18" charset="0"/>
              </a:rPr>
              <a:t>деревня </a:t>
            </a:r>
            <a:r>
              <a:rPr lang="ru-RU" sz="1300" dirty="0" err="1" smtClean="0">
                <a:latin typeface="Constantia" pitchFamily="18" charset="0"/>
              </a:rPr>
              <a:t>Завидичи</a:t>
            </a:r>
            <a:r>
              <a:rPr lang="ru-RU" sz="1300" dirty="0" smtClean="0">
                <a:latin typeface="Constantia" pitchFamily="18" charset="0"/>
              </a:rPr>
              <a:t>,  </a:t>
            </a:r>
            <a:r>
              <a:rPr lang="ru-RU" sz="1300" dirty="0" err="1" smtClean="0">
                <a:latin typeface="Constantia" pitchFamily="18" charset="0"/>
              </a:rPr>
              <a:t>Лепельского</a:t>
            </a:r>
            <a:r>
              <a:rPr lang="ru-RU" sz="1300" dirty="0" smtClean="0">
                <a:latin typeface="Constantia" pitchFamily="18" charset="0"/>
              </a:rPr>
              <a:t> с/</a:t>
            </a:r>
            <a:r>
              <a:rPr lang="ru-RU" sz="1300" dirty="0" err="1" smtClean="0">
                <a:latin typeface="Constantia" pitchFamily="18" charset="0"/>
              </a:rPr>
              <a:t>с</a:t>
            </a:r>
            <a:r>
              <a:rPr lang="ru-RU" sz="1300" dirty="0" smtClean="0">
                <a:latin typeface="Constantia" pitchFamily="18" charset="0"/>
              </a:rPr>
              <a:t>, расположена </a:t>
            </a:r>
            <a:r>
              <a:rPr lang="ru-RU" sz="1300" dirty="0">
                <a:latin typeface="Constantia" pitchFamily="18" charset="0"/>
              </a:rPr>
              <a:t>в живописном месте </a:t>
            </a:r>
            <a:r>
              <a:rPr lang="ru-RU" sz="1300" dirty="0" err="1">
                <a:latin typeface="Constantia" pitchFamily="18" charset="0"/>
              </a:rPr>
              <a:t>Лепельского</a:t>
            </a:r>
            <a:r>
              <a:rPr lang="ru-RU" sz="1300" dirty="0">
                <a:latin typeface="Constantia" pitchFamily="18" charset="0"/>
              </a:rPr>
              <a:t> района, на берегу озера </a:t>
            </a:r>
            <a:r>
              <a:rPr lang="ru-RU" sz="1300" dirty="0" err="1">
                <a:latin typeface="Constantia" pitchFamily="18" charset="0"/>
              </a:rPr>
              <a:t>Лепельское</a:t>
            </a:r>
            <a:r>
              <a:rPr lang="ru-RU" sz="1300" dirty="0">
                <a:latin typeface="Constantia" pitchFamily="18" charset="0"/>
              </a:rPr>
              <a:t>. Здесь можно отлично провести время наедине с природой. Идеальные места для летнего и зимнего отдыха, пикника, рыбалки. Деревня расположена в 700 метрах от автодороги М-3 Минск-Витебск.  </a:t>
            </a:r>
          </a:p>
        </p:txBody>
      </p:sp>
      <p:pic>
        <p:nvPicPr>
          <p:cNvPr id="9" name="Picture 6" descr="http://kvartiradom.by/pics/dom/2016/Apr/600_2_22309_0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691680" y="3861048"/>
            <a:ext cx="5496611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rnd">
            <a:solidFill>
              <a:srgbClr val="FF000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6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143372" y="642918"/>
            <a:ext cx="4350772" cy="2396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4" name="Блок-схема: узел 3"/>
          <p:cNvSpPr/>
          <p:nvPr/>
        </p:nvSpPr>
        <p:spPr>
          <a:xfrm>
            <a:off x="6215063" y="1714500"/>
            <a:ext cx="71437" cy="71438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1750" name="TextBox 4"/>
          <p:cNvSpPr txBox="1">
            <a:spLocks noChangeArrowheads="1"/>
          </p:cNvSpPr>
          <p:nvPr/>
        </p:nvSpPr>
        <p:spPr bwMode="auto">
          <a:xfrm>
            <a:off x="6357938" y="1643063"/>
            <a:ext cx="8636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>
                <a:solidFill>
                  <a:schemeClr val="bg1"/>
                </a:solidFill>
                <a:latin typeface="Constantia" pitchFamily="18" charset="0"/>
              </a:rPr>
              <a:t>д. </a:t>
            </a:r>
            <a:r>
              <a:rPr lang="ru-RU" sz="1000">
                <a:solidFill>
                  <a:schemeClr val="bg1"/>
                </a:solidFill>
                <a:latin typeface="Constantia" pitchFamily="18" charset="0"/>
              </a:rPr>
              <a:t>Завидичи</a:t>
            </a:r>
          </a:p>
        </p:txBody>
      </p:sp>
      <p:sp>
        <p:nvSpPr>
          <p:cNvPr id="31751" name="TextBox 9"/>
          <p:cNvSpPr txBox="1">
            <a:spLocks noChangeArrowheads="1"/>
          </p:cNvSpPr>
          <p:nvPr/>
        </p:nvSpPr>
        <p:spPr bwMode="auto">
          <a:xfrm>
            <a:off x="5429250" y="2143125"/>
            <a:ext cx="10001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>
                <a:solidFill>
                  <a:srgbClr val="FF0000"/>
                </a:solidFill>
                <a:latin typeface="Constantia" pitchFamily="18" charset="0"/>
              </a:rPr>
              <a:t>оз. Лепельское</a:t>
            </a:r>
          </a:p>
        </p:txBody>
      </p:sp>
    </p:spTree>
  </p:cSld>
  <p:clrMapOvr>
    <a:masterClrMapping/>
  </p:clrMapOvr>
  <p:transition spd="med"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Box 1"/>
          <p:cNvSpPr txBox="1">
            <a:spLocks noChangeArrowheads="1"/>
          </p:cNvSpPr>
          <p:nvPr/>
        </p:nvSpPr>
        <p:spPr bwMode="auto">
          <a:xfrm>
            <a:off x="611188" y="260350"/>
            <a:ext cx="7993062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dirty="0">
                <a:solidFill>
                  <a:srgbClr val="FFC000"/>
                </a:solidFill>
                <a:latin typeface="Constantia" pitchFamily="18" charset="0"/>
              </a:rPr>
              <a:t>Характеристика </a:t>
            </a:r>
            <a:r>
              <a:rPr lang="ru-RU" sz="1600" dirty="0" smtClean="0">
                <a:solidFill>
                  <a:srgbClr val="FFC000"/>
                </a:solidFill>
                <a:latin typeface="Constantia" pitchFamily="18" charset="0"/>
              </a:rPr>
              <a:t>земельных участков </a:t>
            </a:r>
            <a:r>
              <a:rPr lang="ru-RU" sz="1600" dirty="0">
                <a:solidFill>
                  <a:srgbClr val="FFC000"/>
                </a:solidFill>
                <a:latin typeface="Constantia" pitchFamily="18" charset="0"/>
              </a:rPr>
              <a:t>в деревне </a:t>
            </a:r>
            <a:r>
              <a:rPr lang="ru-RU" sz="1600" dirty="0" err="1">
                <a:solidFill>
                  <a:srgbClr val="FFC000"/>
                </a:solidFill>
                <a:latin typeface="Constantia" pitchFamily="18" charset="0"/>
              </a:rPr>
              <a:t>Завидичи</a:t>
            </a:r>
            <a:r>
              <a:rPr lang="ru-RU" sz="1600" dirty="0">
                <a:solidFill>
                  <a:srgbClr val="FFC000"/>
                </a:solidFill>
                <a:latin typeface="Constantia" pitchFamily="18" charset="0"/>
              </a:rPr>
              <a:t>, </a:t>
            </a:r>
            <a:r>
              <a:rPr lang="ru-RU" sz="1600" dirty="0" err="1">
                <a:solidFill>
                  <a:srgbClr val="FFC000"/>
                </a:solidFill>
                <a:latin typeface="Constantia" pitchFamily="18" charset="0"/>
              </a:rPr>
              <a:t>Лепельского</a:t>
            </a:r>
            <a:r>
              <a:rPr lang="ru-RU" sz="1600" dirty="0">
                <a:solidFill>
                  <a:srgbClr val="FFC000"/>
                </a:solidFill>
                <a:latin typeface="Constantia" pitchFamily="18" charset="0"/>
              </a:rPr>
              <a:t> </a:t>
            </a:r>
            <a:r>
              <a:rPr lang="ru-RU" sz="1600" dirty="0" smtClean="0">
                <a:solidFill>
                  <a:srgbClr val="FFC000"/>
                </a:solidFill>
                <a:latin typeface="Constantia" pitchFamily="18" charset="0"/>
              </a:rPr>
              <a:t>сельсовета, </a:t>
            </a:r>
            <a:r>
              <a:rPr lang="ru-RU" sz="1600" dirty="0" err="1">
                <a:solidFill>
                  <a:srgbClr val="FFC000"/>
                </a:solidFill>
                <a:latin typeface="Constantia" pitchFamily="18" charset="0"/>
              </a:rPr>
              <a:t>Лепельского</a:t>
            </a:r>
            <a:r>
              <a:rPr lang="ru-RU" sz="1600" dirty="0">
                <a:solidFill>
                  <a:srgbClr val="FFC000"/>
                </a:solidFill>
                <a:latin typeface="Constantia" pitchFamily="18" charset="0"/>
              </a:rPr>
              <a:t> района, </a:t>
            </a:r>
            <a:r>
              <a:rPr lang="ru-RU" sz="1600" dirty="0" smtClean="0">
                <a:solidFill>
                  <a:srgbClr val="FFC000"/>
                </a:solidFill>
                <a:latin typeface="Constantia" pitchFamily="18" charset="0"/>
              </a:rPr>
              <a:t>предлагаемых </a:t>
            </a:r>
            <a:r>
              <a:rPr lang="ru-RU" sz="1600" dirty="0">
                <a:solidFill>
                  <a:srgbClr val="FFC000"/>
                </a:solidFill>
                <a:latin typeface="Constantia" pitchFamily="18" charset="0"/>
              </a:rPr>
              <a:t>для продажи с </a:t>
            </a:r>
            <a:r>
              <a:rPr lang="ru-RU" sz="1600" dirty="0" smtClean="0">
                <a:solidFill>
                  <a:srgbClr val="FFC000"/>
                </a:solidFill>
                <a:latin typeface="Constantia" pitchFamily="18" charset="0"/>
              </a:rPr>
              <a:t>аукциона </a:t>
            </a:r>
            <a:r>
              <a:rPr lang="ru-RU" sz="1600" dirty="0">
                <a:solidFill>
                  <a:srgbClr val="FFC000"/>
                </a:solidFill>
                <a:latin typeface="Constantia" pitchFamily="18" charset="0"/>
              </a:rPr>
              <a:t>в частную собственность для строительства и обслуживания одноквартирных жилых домов.</a:t>
            </a:r>
          </a:p>
        </p:txBody>
      </p:sp>
      <p:graphicFrame>
        <p:nvGraphicFramePr>
          <p:cNvPr id="32814" name="Group 46"/>
          <p:cNvGraphicFramePr>
            <a:graphicFrameLocks noGrp="1"/>
          </p:cNvGraphicFramePr>
          <p:nvPr/>
        </p:nvGraphicFramePr>
        <p:xfrm>
          <a:off x="714375" y="1143000"/>
          <a:ext cx="7818438" cy="5362580"/>
        </p:xfrm>
        <a:graphic>
          <a:graphicData uri="http://schemas.openxmlformats.org/drawingml/2006/table">
            <a:tbl>
              <a:tblPr/>
              <a:tblGrid>
                <a:gridCol w="1874838"/>
                <a:gridCol w="2812127"/>
                <a:gridCol w="3131473"/>
              </a:tblGrid>
              <a:tr h="2841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Arial" charset="0"/>
                        </a:rPr>
                        <a:t>Вид функционального использования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Arial" charset="0"/>
                        </a:rPr>
                        <a:t>Земельные участки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68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Arial" charset="0"/>
                        </a:rPr>
                        <a:t>д.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Arial" charset="0"/>
                        </a:rPr>
                        <a:t>Завидичи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Arial" charset="0"/>
                        </a:rPr>
                        <a:t> 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5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Arial" charset="0"/>
                        </a:rPr>
                        <a:t>д.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Arial" charset="0"/>
                        </a:rPr>
                        <a:t>Завидичи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Arial" charset="0"/>
                        </a:rPr>
                        <a:t>, У-16</a:t>
                      </a: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5DC"/>
                    </a:solidFill>
                  </a:tcPr>
                </a:tc>
              </a:tr>
              <a:tr h="6810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Arial" charset="0"/>
                        </a:rPr>
                        <a:t>Площадь земельного участка, га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3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rebuchet MS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Arial" charset="0"/>
                        </a:rPr>
                        <a:t>0,24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3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rebuchet MS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Arial" charset="0"/>
                        </a:rPr>
                        <a:t>0,2487</a:t>
                      </a: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3EE"/>
                    </a:solidFill>
                  </a:tcPr>
                </a:tc>
              </a:tr>
              <a:tr h="284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Arial" charset="0"/>
                        </a:rPr>
                        <a:t>Вещное право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5D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Arial" charset="0"/>
                        </a:rPr>
                        <a:t>Частная собственность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5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810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Arial" charset="0"/>
                        </a:rPr>
                        <a:t>Ограничения в использовании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3EE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Arial" charset="0"/>
                        </a:rPr>
                        <a:t>Расположение на природных территориях, подлежащих специальной охране (водоохраной зоне рек и водоемов (озеро Лепельское))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3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8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Times New Roman" pitchFamily="18" charset="0"/>
                        </a:rPr>
                        <a:t>Электроснабжение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5D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Times New Roman" pitchFamily="18" charset="0"/>
                        </a:rPr>
                        <a:t>Имеется возможность подключения к линии электропередачи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5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8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Times New Roman" pitchFamily="18" charset="0"/>
                        </a:rPr>
                        <a:t>Газоснабжение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3EE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Times New Roman" pitchFamily="18" charset="0"/>
                        </a:rPr>
                        <a:t>Отсутствует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3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2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Arial" charset="0"/>
                        </a:rPr>
                        <a:t>Водоснабжение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5D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Times New Roman" pitchFamily="18" charset="0"/>
                        </a:rPr>
                        <a:t>Отсутствует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5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8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Times New Roman" pitchFamily="18" charset="0"/>
                        </a:rPr>
                        <a:t>Водоотведение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3EE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Times New Roman" pitchFamily="18" charset="0"/>
                        </a:rPr>
                        <a:t>Отсутствует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3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810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Arial" charset="0"/>
                        </a:rPr>
                        <a:t>Кадастровая стоимость 1 кв. м. в 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Arial" charset="0"/>
                        </a:rPr>
                        <a:t>USD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Arial" charset="0"/>
                        </a:rPr>
                        <a:t>/руб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5D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rebuchet MS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Arial" charset="0"/>
                        </a:rPr>
                        <a:t>0,29/0,58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5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95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Times New Roman" pitchFamily="18" charset="0"/>
                        </a:rPr>
                        <a:t>Расстояние до а/д М-3- Минск-Витебск, км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3EE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rebuchet MS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Arial" charset="0"/>
                        </a:rPr>
                        <a:t>0,7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3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810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Times New Roman" pitchFamily="18" charset="0"/>
                        </a:rPr>
                        <a:t>Расстояние до районного центра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Times New Roman" pitchFamily="18" charset="0"/>
                        </a:rPr>
                        <a:t>г. Лепель, км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rebuchet MS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5D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rebuchet MS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Arial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5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med"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404664"/>
            <a:ext cx="6912768" cy="954107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Размещение земельных участков в </a:t>
            </a:r>
            <a:r>
              <a:rPr lang="ru-RU" sz="1400" i="1" dirty="0">
                <a:solidFill>
                  <a:srgbClr val="FFFF00"/>
                </a:solidFill>
              </a:rPr>
              <a:t>д. </a:t>
            </a:r>
            <a:r>
              <a:rPr lang="ru-RU" sz="1400" i="1" dirty="0" err="1">
                <a:solidFill>
                  <a:srgbClr val="FFFF00"/>
                </a:solidFill>
              </a:rPr>
              <a:t>Завидичи</a:t>
            </a:r>
            <a:r>
              <a:rPr lang="ru-RU" sz="1400" i="1" dirty="0">
                <a:solidFill>
                  <a:srgbClr val="FFFF00"/>
                </a:solidFill>
              </a:rPr>
              <a:t>  </a:t>
            </a:r>
            <a:r>
              <a:rPr lang="ru-RU" sz="1400" i="1" dirty="0" err="1">
                <a:solidFill>
                  <a:srgbClr val="FFFF00"/>
                </a:solidFill>
              </a:rPr>
              <a:t>Лепельского</a:t>
            </a:r>
            <a:r>
              <a:rPr lang="ru-RU" sz="1400" i="1" dirty="0">
                <a:solidFill>
                  <a:srgbClr val="FFFF00"/>
                </a:solidFill>
              </a:rPr>
              <a:t> сельсовета,</a:t>
            </a:r>
            <a:r>
              <a:rPr lang="ru-RU" sz="1400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i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Лепельского</a:t>
            </a:r>
            <a:r>
              <a:rPr lang="ru-RU" sz="1400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района, Витебской области, предлагаемый для продажи с аукциона в частную собственность для строительства и обслуживания одноквартирных жилых домов.</a:t>
            </a:r>
          </a:p>
        </p:txBody>
      </p:sp>
      <p:sp>
        <p:nvSpPr>
          <p:cNvPr id="33796" name="TextBox 2"/>
          <p:cNvSpPr txBox="1">
            <a:spLocks noChangeArrowheads="1"/>
          </p:cNvSpPr>
          <p:nvPr/>
        </p:nvSpPr>
        <p:spPr bwMode="auto">
          <a:xfrm>
            <a:off x="684213" y="5573713"/>
            <a:ext cx="1412875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900">
                <a:solidFill>
                  <a:schemeClr val="bg1"/>
                </a:solidFill>
                <a:latin typeface="Constantia" pitchFamily="18" charset="0"/>
              </a:rPr>
              <a:t>Условные обозначения</a:t>
            </a:r>
          </a:p>
        </p:txBody>
      </p:sp>
      <p:sp>
        <p:nvSpPr>
          <p:cNvPr id="33797" name="TextBox 3"/>
          <p:cNvSpPr txBox="1">
            <a:spLocks noChangeArrowheads="1"/>
          </p:cNvSpPr>
          <p:nvPr/>
        </p:nvSpPr>
        <p:spPr bwMode="auto">
          <a:xfrm>
            <a:off x="1763713" y="5732463"/>
            <a:ext cx="43529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 i="1">
                <a:solidFill>
                  <a:schemeClr val="bg1"/>
                </a:solidFill>
                <a:latin typeface="Constantia" pitchFamily="18" charset="0"/>
              </a:rPr>
              <a:t>земельный участок предлагаемый для продажи с аукциона в частную собственность </a:t>
            </a:r>
          </a:p>
          <a:p>
            <a:r>
              <a:rPr lang="ru-RU" sz="800" i="1">
                <a:solidFill>
                  <a:schemeClr val="bg1"/>
                </a:solidFill>
                <a:latin typeface="Constantia" pitchFamily="18" charset="0"/>
              </a:rPr>
              <a:t>для строительства и обслуживания одноквартирного жилого дома. </a:t>
            </a:r>
            <a:endParaRPr lang="ru-RU" sz="800">
              <a:solidFill>
                <a:schemeClr val="bg1"/>
              </a:solidFill>
              <a:latin typeface="Constantia" pitchFamily="18" charset="0"/>
            </a:endParaRPr>
          </a:p>
        </p:txBody>
      </p:sp>
      <p:sp>
        <p:nvSpPr>
          <p:cNvPr id="33798" name="TextBox 4"/>
          <p:cNvSpPr txBox="1">
            <a:spLocks noChangeArrowheads="1"/>
          </p:cNvSpPr>
          <p:nvPr/>
        </p:nvSpPr>
        <p:spPr bwMode="auto">
          <a:xfrm>
            <a:off x="1763713" y="6092825"/>
            <a:ext cx="15462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 i="1">
                <a:solidFill>
                  <a:schemeClr val="bg1"/>
                </a:solidFill>
                <a:latin typeface="Constantia" pitchFamily="18" charset="0"/>
              </a:rPr>
              <a:t>Граница населенного пункта</a:t>
            </a:r>
            <a:endParaRPr lang="ru-RU" sz="800">
              <a:solidFill>
                <a:schemeClr val="bg1"/>
              </a:solidFill>
              <a:latin typeface="Constantia" pitchFamily="18" charset="0"/>
            </a:endParaRPr>
          </a:p>
        </p:txBody>
      </p:sp>
      <p:sp>
        <p:nvSpPr>
          <p:cNvPr id="7" name="Параллелограмм 6"/>
          <p:cNvSpPr/>
          <p:nvPr/>
        </p:nvSpPr>
        <p:spPr>
          <a:xfrm>
            <a:off x="755650" y="5805488"/>
            <a:ext cx="952500" cy="246062"/>
          </a:xfrm>
          <a:prstGeom prst="parallelogram">
            <a:avLst/>
          </a:prstGeom>
          <a:solidFill>
            <a:srgbClr val="FF0000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755650" y="6237288"/>
            <a:ext cx="72072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412776"/>
            <a:ext cx="7010400" cy="410445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pic>
      <p:sp>
        <p:nvSpPr>
          <p:cNvPr id="17" name="TextBox 16"/>
          <p:cNvSpPr txBox="1"/>
          <p:nvPr/>
        </p:nvSpPr>
        <p:spPr>
          <a:xfrm>
            <a:off x="1115616" y="4077072"/>
            <a:ext cx="12166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err="1" smtClean="0"/>
              <a:t>оз</a:t>
            </a:r>
            <a:r>
              <a:rPr lang="ru-RU" sz="1200" dirty="0" smtClean="0"/>
              <a:t> </a:t>
            </a:r>
            <a:r>
              <a:rPr lang="ru-RU" sz="1200" dirty="0" err="1" smtClean="0"/>
              <a:t>Лепельское</a:t>
            </a:r>
            <a:endParaRPr lang="ru-RU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4716016" y="2276872"/>
            <a:ext cx="10502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д. </a:t>
            </a:r>
            <a:r>
              <a:rPr lang="ru-RU" sz="1200" dirty="0" err="1" smtClean="0"/>
              <a:t>Завидичи</a:t>
            </a:r>
            <a:endParaRPr lang="ru-RU" sz="1200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 rot="18760876">
            <a:off x="4111422" y="2612166"/>
            <a:ext cx="359481" cy="79880"/>
          </a:xfrm>
          <a:prstGeom prst="round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 rot="18760876">
            <a:off x="4039415" y="2540157"/>
            <a:ext cx="359481" cy="79880"/>
          </a:xfrm>
          <a:prstGeom prst="round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dissolv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IMG_20170313_13281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8064" y="1556792"/>
            <a:ext cx="2964329" cy="46085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3131840" y="692696"/>
            <a:ext cx="3600400" cy="46166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Фотографии участков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15616" y="404664"/>
            <a:ext cx="6912768" cy="954107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i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фото земельных участков в </a:t>
            </a:r>
            <a:r>
              <a:rPr lang="ru-RU" sz="1400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д. </a:t>
            </a:r>
            <a:r>
              <a:rPr lang="ru-RU" sz="1400" i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Завидичи</a:t>
            </a:r>
            <a:r>
              <a:rPr lang="ru-RU" sz="1400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400" i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Лепельского</a:t>
            </a:r>
            <a:r>
              <a:rPr lang="ru-RU" sz="1400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сельсовета, </a:t>
            </a:r>
            <a:r>
              <a:rPr lang="ru-RU" sz="1400" i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Лепельского</a:t>
            </a:r>
            <a:r>
              <a:rPr lang="ru-RU" sz="1400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района, Витебской области, </a:t>
            </a:r>
            <a:r>
              <a:rPr lang="ru-RU" sz="1400" i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предлагаемых </a:t>
            </a:r>
            <a:r>
              <a:rPr lang="ru-RU" sz="1400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для продажи с аукциона в частную собственность для строительства и обслуживания </a:t>
            </a:r>
            <a:r>
              <a:rPr lang="ru-RU" sz="1400" i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одноквартирных жилых домов.</a:t>
            </a:r>
            <a:endParaRPr lang="ru-RU" sz="1400" i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 l="4082" t="26866" r="4082"/>
          <a:stretch>
            <a:fillRect/>
          </a:stretch>
        </p:blipFill>
        <p:spPr bwMode="auto">
          <a:xfrm>
            <a:off x="1043608" y="1628800"/>
            <a:ext cx="324036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</p:spTree>
  </p:cSld>
  <p:clrMapOvr>
    <a:masterClrMapping/>
  </p:clrMapOvr>
  <p:transition spd="med">
    <p:dissolv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683568" y="0"/>
            <a:ext cx="4968552" cy="2780928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i="1" spc="-100" dirty="0" smtClean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bg1">
                  <a:lumMod val="75000"/>
                  <a:lumOff val="25000"/>
                </a:schemeClr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+mj-lt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defRPr/>
            </a:pPr>
            <a:endParaRPr lang="ru-RU" i="1" spc="-100" dirty="0" smtClean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bg1">
                  <a:lumMod val="75000"/>
                  <a:lumOff val="25000"/>
                </a:schemeClr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+mj-lt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defRPr/>
            </a:pPr>
            <a:endParaRPr lang="ru-RU" i="1" spc="-100" dirty="0" smtClean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bg1">
                  <a:lumMod val="75000"/>
                  <a:lumOff val="25000"/>
                </a:schemeClr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+mj-lt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defRPr/>
            </a:pPr>
            <a:endParaRPr lang="ru-RU" i="1" spc="-100" dirty="0" smtClean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bg1">
                  <a:lumMod val="75000"/>
                  <a:lumOff val="25000"/>
                </a:schemeClr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+mj-lt"/>
              <a:ea typeface="+mj-ea"/>
              <a:cs typeface="+mj-cs"/>
            </a:endParaRPr>
          </a:p>
          <a:p>
            <a:pPr algn="just"/>
            <a:r>
              <a:rPr lang="ru-RU" dirty="0" smtClean="0">
                <a:solidFill>
                  <a:srgbClr val="FFFF00"/>
                </a:solidFill>
                <a:latin typeface="Constantia" pitchFamily="18" charset="0"/>
              </a:rPr>
              <a:t>деревни </a:t>
            </a:r>
            <a:r>
              <a:rPr lang="ru-RU" dirty="0" err="1" smtClean="0">
                <a:solidFill>
                  <a:srgbClr val="FFFF00"/>
                </a:solidFill>
                <a:latin typeface="Constantia" pitchFamily="18" charset="0"/>
              </a:rPr>
              <a:t>Заславки</a:t>
            </a:r>
            <a:r>
              <a:rPr lang="ru-RU" dirty="0" smtClean="0">
                <a:solidFill>
                  <a:srgbClr val="FFFF00"/>
                </a:solidFill>
                <a:latin typeface="Constantia" pitchFamily="18" charset="0"/>
              </a:rPr>
              <a:t>  </a:t>
            </a:r>
            <a:r>
              <a:rPr lang="ru-RU" dirty="0" smtClean="0">
                <a:solidFill>
                  <a:srgbClr val="FFFF00"/>
                </a:solidFill>
                <a:latin typeface="Constantia" pitchFamily="18" charset="0"/>
              </a:rPr>
              <a:t>и Суша Бобровского с/</a:t>
            </a:r>
            <a:r>
              <a:rPr lang="ru-RU" dirty="0" err="1" smtClean="0">
                <a:solidFill>
                  <a:srgbClr val="FFFF00"/>
                </a:solidFill>
                <a:latin typeface="Constantia" pitchFamily="18" charset="0"/>
              </a:rPr>
              <a:t>с</a:t>
            </a:r>
            <a:r>
              <a:rPr lang="ru-RU" dirty="0" smtClean="0">
                <a:solidFill>
                  <a:srgbClr val="FFFF00"/>
                </a:solidFill>
                <a:latin typeface="Constantia" pitchFamily="18" charset="0"/>
              </a:rPr>
              <a:t> </a:t>
            </a:r>
            <a:r>
              <a:rPr lang="ru-RU" dirty="0" smtClean="0">
                <a:latin typeface="Constantia" pitchFamily="18" charset="0"/>
              </a:rPr>
              <a:t>находятся на землях богатых водоёмами и считаются самыми комфортными местами для отдыха. На озере </a:t>
            </a:r>
            <a:r>
              <a:rPr lang="ru-RU" dirty="0" smtClean="0">
                <a:latin typeface="Constantia" pitchFamily="18" charset="0"/>
              </a:rPr>
              <a:t>Островки, </a:t>
            </a:r>
            <a:r>
              <a:rPr lang="ru-RU" dirty="0" smtClean="0">
                <a:latin typeface="Constantia" pitchFamily="18" charset="0"/>
              </a:rPr>
              <a:t>можно не только отдохнуть от мира, но и хорошо провести время с семьёй друзьями. Идеальные места для летнего и зимнего отдыха, пикника, рыбалки.</a:t>
            </a:r>
            <a:endParaRPr lang="ru-RU" dirty="0">
              <a:latin typeface="Constantia" pitchFamily="18" charset="0"/>
            </a:endParaRPr>
          </a:p>
        </p:txBody>
      </p:sp>
      <p:pic>
        <p:nvPicPr>
          <p:cNvPr id="3" name="Picture 4" descr="https://im3-tub-by.yandex.net/i?id=034a958baf13ed70e3eb8b7d448db3ea-l&amp;n=13"/>
          <p:cNvPicPr>
            <a:picLocks noChangeAspect="1" noChangeArrowheads="1"/>
          </p:cNvPicPr>
          <p:nvPr/>
        </p:nvPicPr>
        <p:blipFill>
          <a:blip r:embed="rId2" cstate="print"/>
          <a:srcRect l="17010" t="13440" r="29441" b="33641"/>
          <a:stretch>
            <a:fillRect/>
          </a:stretch>
        </p:blipFill>
        <p:spPr bwMode="auto">
          <a:xfrm>
            <a:off x="6732240" y="836712"/>
            <a:ext cx="2016224" cy="158417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5362" name="Picture 2" descr="C:\Documents and Settings\Bill Gates\Рабочий стол\фото\s000290_618381.jpg"/>
          <p:cNvPicPr>
            <a:picLocks noChangeAspect="1" noChangeArrowheads="1"/>
          </p:cNvPicPr>
          <p:nvPr/>
        </p:nvPicPr>
        <p:blipFill>
          <a:blip r:embed="rId3" cstate="print">
            <a:lum bright="40000" contrast="30000"/>
          </a:blip>
          <a:srcRect/>
          <a:stretch>
            <a:fillRect/>
          </a:stretch>
        </p:blipFill>
        <p:spPr bwMode="auto">
          <a:xfrm rot="20709810">
            <a:off x="2709568" y="3552974"/>
            <a:ext cx="5446957" cy="4160115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  <a:reflection blurRad="6350" stA="50000" endA="300" endPos="90000" dist="50800" dir="5400000" sy="-100000" algn="bl" rotWithShape="0"/>
            <a:softEdge rad="1270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179512" y="188640"/>
            <a:ext cx="8568952" cy="461665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  <a:reflection blurRad="6350" stA="50000" endA="295" endPos="92000" dist="101600" dir="5400000" sy="-100000" algn="bl" rotWithShape="0"/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 prst="angle"/>
            <a:contourClr>
              <a:schemeClr val="accent4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i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Местоположение земельных участков по </a:t>
            </a:r>
            <a:r>
              <a:rPr lang="ru-RU" sz="2400" i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Бобровскомус</a:t>
            </a:r>
            <a:r>
              <a:rPr lang="ru-RU" sz="2400" i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/с</a:t>
            </a:r>
            <a:endParaRPr lang="ru-RU" sz="2400" i="1" dirty="0"/>
          </a:p>
        </p:txBody>
      </p:sp>
    </p:spTree>
  </p:cSld>
  <p:clrMapOvr>
    <a:masterClrMapping/>
  </p:clrMapOvr>
  <p:transition spd="med"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323528" y="1109057"/>
          <a:ext cx="8424936" cy="5588156"/>
        </p:xfrm>
        <a:graphic>
          <a:graphicData uri="http://schemas.openxmlformats.org/drawingml/2006/table">
            <a:tbl>
              <a:tblPr/>
              <a:tblGrid>
                <a:gridCol w="2088232"/>
                <a:gridCol w="3223167"/>
                <a:gridCol w="3113537"/>
              </a:tblGrid>
              <a:tr h="31796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Arial" charset="0"/>
                        </a:rPr>
                        <a:t>Вид функционального использования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Arial" charset="0"/>
                        </a:rPr>
                        <a:t>Земельные участки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24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Arial" charset="0"/>
                        </a:rPr>
                        <a:t>д. Суша, У-1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5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Arial" charset="0"/>
                        </a:rPr>
                        <a:t>д.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Arial" charset="0"/>
                        </a:rPr>
                        <a:t>Заславки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rebuchet MS" pitchFamily="34" charset="0"/>
                        <a:cs typeface="Arial" charset="0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5DC"/>
                    </a:solidFill>
                  </a:tcPr>
                </a:tc>
              </a:tr>
              <a:tr h="69043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Arial" charset="0"/>
                        </a:rPr>
                        <a:t>Площадь земельного участка, га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3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rebuchet MS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Arial" charset="0"/>
                        </a:rPr>
                        <a:t>0,1964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3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Arial" charset="0"/>
                        </a:rPr>
                        <a:t>У-1 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Arial" charset="0"/>
                        </a:rPr>
                        <a:t>/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Arial" charset="0"/>
                        </a:rPr>
                        <a:t>0,2462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rebuchet MS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Arial" charset="0"/>
                        </a:rPr>
                        <a:t>                  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Arial" charset="0"/>
                        </a:rPr>
                        <a:t>У-2 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Arial" charset="0"/>
                        </a:rPr>
                        <a:t>/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Arial" charset="0"/>
                        </a:rPr>
                        <a:t>0,2465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rebuchet MS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Arial" charset="0"/>
                        </a:rPr>
                        <a:t>  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Arial" charset="0"/>
                        </a:rPr>
                        <a:t>У-3 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Arial" charset="0"/>
                        </a:rPr>
                        <a:t>/ 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Arial" charset="0"/>
                        </a:rPr>
                        <a:t>0,1531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Arial" charset="0"/>
                        </a:rPr>
                        <a:t>У-3 / 0,2165</a:t>
                      </a: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3EE"/>
                    </a:solidFill>
                  </a:tcPr>
                </a:tc>
              </a:tr>
              <a:tr h="2876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Arial" charset="0"/>
                        </a:rPr>
                        <a:t>Вещное право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5D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Arial" charset="0"/>
                        </a:rPr>
                        <a:t>Частная собственность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5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90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Arial" charset="0"/>
                        </a:rPr>
                        <a:t>Ограничения в использовании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3EE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Arial" charset="0"/>
                        </a:rPr>
                        <a:t>Расположение на природных территориях, подлежащих специальной охране (водоохраной зоне рек и водоемов (озеро 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Arial" charset="0"/>
                        </a:rPr>
                        <a:t>Островки и Урода)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rebuchet MS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3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25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Times New Roman" pitchFamily="18" charset="0"/>
                        </a:rPr>
                        <a:t>Электроснабжение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5D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Times New Roman" pitchFamily="18" charset="0"/>
                        </a:rPr>
                        <a:t>Имеется возможность подключения к линии электропередачи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5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25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Times New Roman" pitchFamily="18" charset="0"/>
                        </a:rPr>
                        <a:t>Газоснабжение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3EE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Times New Roman" pitchFamily="18" charset="0"/>
                        </a:rPr>
                        <a:t>Отсутствует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3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79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Arial" charset="0"/>
                        </a:rPr>
                        <a:t>Водоснабжение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5D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Times New Roman" pitchFamily="18" charset="0"/>
                        </a:rPr>
                        <a:t>Отсутствует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5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25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Times New Roman" pitchFamily="18" charset="0"/>
                        </a:rPr>
                        <a:t>Водоотведение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3EE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Times New Roman" pitchFamily="18" charset="0"/>
                        </a:rPr>
                        <a:t>Отсутствует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3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9043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Arial" charset="0"/>
                        </a:rPr>
                        <a:t>Кадастровая стоимость 1 кв. м. в 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Arial" charset="0"/>
                        </a:rPr>
                        <a:t>USD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Arial" charset="0"/>
                        </a:rPr>
                        <a:t>/руб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5D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rebuchet MS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Arial" charset="0"/>
                        </a:rPr>
                        <a:t>0,14/0,28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5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041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Times New Roman" pitchFamily="18" charset="0"/>
                        </a:rPr>
                        <a:t>Расстояние до а/д Р-86- Лепель-Докшицы, км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3EE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rebuchet MS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Arial" charset="0"/>
                        </a:rPr>
                        <a:t>2,8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3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9043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Times New Roman" pitchFamily="18" charset="0"/>
                        </a:rPr>
                        <a:t>Расстояние до районного центра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Times New Roman" pitchFamily="18" charset="0"/>
                        </a:rPr>
                        <a:t>г. Лепель, км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rebuchet MS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5D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rebuchet MS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Arial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5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11188" y="188640"/>
            <a:ext cx="799306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FFC000"/>
                </a:solidFill>
                <a:latin typeface="Constantia" pitchFamily="18" charset="0"/>
              </a:rPr>
              <a:t>Характеристика </a:t>
            </a:r>
            <a:r>
              <a:rPr lang="ru-RU" sz="1600" dirty="0" smtClean="0">
                <a:solidFill>
                  <a:srgbClr val="FFC000"/>
                </a:solidFill>
                <a:latin typeface="Constantia" pitchFamily="18" charset="0"/>
              </a:rPr>
              <a:t>земельных участков </a:t>
            </a:r>
            <a:r>
              <a:rPr lang="ru-RU" sz="1600" dirty="0" smtClean="0">
                <a:solidFill>
                  <a:srgbClr val="FFFF00"/>
                </a:solidFill>
                <a:latin typeface="Constantia" pitchFamily="18" charset="0"/>
              </a:rPr>
              <a:t>деревни </a:t>
            </a:r>
            <a:r>
              <a:rPr lang="ru-RU" sz="1600" dirty="0" err="1" smtClean="0">
                <a:solidFill>
                  <a:srgbClr val="FFFF00"/>
                </a:solidFill>
                <a:latin typeface="Constantia" pitchFamily="18" charset="0"/>
              </a:rPr>
              <a:t>Заславки</a:t>
            </a:r>
            <a:r>
              <a:rPr lang="ru-RU" sz="1600" dirty="0" smtClean="0">
                <a:solidFill>
                  <a:srgbClr val="FFFF00"/>
                </a:solidFill>
                <a:latin typeface="Constantia" pitchFamily="18" charset="0"/>
              </a:rPr>
              <a:t> </a:t>
            </a:r>
            <a:r>
              <a:rPr lang="ru-RU" sz="1600" dirty="0" smtClean="0">
                <a:solidFill>
                  <a:srgbClr val="FFFF00"/>
                </a:solidFill>
                <a:latin typeface="Constantia" pitchFamily="18" charset="0"/>
              </a:rPr>
              <a:t>и Суша</a:t>
            </a:r>
            <a:r>
              <a:rPr lang="ru-RU" sz="1600" dirty="0" smtClean="0">
                <a:solidFill>
                  <a:srgbClr val="FFC000"/>
                </a:solidFill>
                <a:latin typeface="Constantia" pitchFamily="18" charset="0"/>
              </a:rPr>
              <a:t>, </a:t>
            </a:r>
            <a:r>
              <a:rPr lang="ru-RU" sz="1600" dirty="0" smtClean="0">
                <a:solidFill>
                  <a:srgbClr val="FFFF00"/>
                </a:solidFill>
                <a:latin typeface="Constantia" pitchFamily="18" charset="0"/>
              </a:rPr>
              <a:t>Бобровского сельсовета ,  </a:t>
            </a:r>
            <a:r>
              <a:rPr lang="ru-RU" sz="1600" dirty="0" err="1" smtClean="0">
                <a:solidFill>
                  <a:srgbClr val="FFC000"/>
                </a:solidFill>
                <a:latin typeface="Constantia" pitchFamily="18" charset="0"/>
              </a:rPr>
              <a:t>Лепельского</a:t>
            </a:r>
            <a:r>
              <a:rPr lang="ru-RU" sz="1600" dirty="0" smtClean="0">
                <a:solidFill>
                  <a:srgbClr val="FFC000"/>
                </a:solidFill>
                <a:latin typeface="Constantia" pitchFamily="18" charset="0"/>
              </a:rPr>
              <a:t> </a:t>
            </a:r>
            <a:r>
              <a:rPr lang="ru-RU" sz="1600" dirty="0">
                <a:solidFill>
                  <a:srgbClr val="FFC000"/>
                </a:solidFill>
                <a:latin typeface="Constantia" pitchFamily="18" charset="0"/>
              </a:rPr>
              <a:t>района, </a:t>
            </a:r>
            <a:r>
              <a:rPr lang="ru-RU" sz="1600" dirty="0" smtClean="0">
                <a:solidFill>
                  <a:srgbClr val="FFC000"/>
                </a:solidFill>
                <a:latin typeface="Constantia" pitchFamily="18" charset="0"/>
              </a:rPr>
              <a:t>предлагаемых </a:t>
            </a:r>
            <a:r>
              <a:rPr lang="ru-RU" sz="1600" dirty="0">
                <a:solidFill>
                  <a:srgbClr val="FFC000"/>
                </a:solidFill>
                <a:latin typeface="Constantia" pitchFamily="18" charset="0"/>
              </a:rPr>
              <a:t>для продажи с </a:t>
            </a:r>
            <a:r>
              <a:rPr lang="ru-RU" sz="1600" dirty="0" smtClean="0">
                <a:solidFill>
                  <a:srgbClr val="FFC000"/>
                </a:solidFill>
                <a:latin typeface="Constantia" pitchFamily="18" charset="0"/>
              </a:rPr>
              <a:t>аукциона </a:t>
            </a:r>
            <a:r>
              <a:rPr lang="ru-RU" sz="1600" dirty="0">
                <a:solidFill>
                  <a:srgbClr val="FFC000"/>
                </a:solidFill>
                <a:latin typeface="Constantia" pitchFamily="18" charset="0"/>
              </a:rPr>
              <a:t>в частную собственность для строительства и обслуживания </a:t>
            </a:r>
            <a:r>
              <a:rPr lang="ru-RU" sz="1600" dirty="0" smtClean="0">
                <a:solidFill>
                  <a:srgbClr val="FFC000"/>
                </a:solidFill>
                <a:latin typeface="Constantia" pitchFamily="18" charset="0"/>
              </a:rPr>
              <a:t>одноквартирных  жилых  домов.</a:t>
            </a:r>
            <a:endParaRPr lang="ru-RU" sz="1600" dirty="0">
              <a:solidFill>
                <a:srgbClr val="FFC000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ransition spd="med">
    <p:dissolv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188640"/>
            <a:ext cx="6912768" cy="954107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Размещение </a:t>
            </a:r>
            <a:r>
              <a:rPr lang="ru-RU" sz="1400" i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земельного участка </a:t>
            </a:r>
            <a:r>
              <a:rPr lang="ru-RU" sz="1400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в </a:t>
            </a:r>
            <a:r>
              <a:rPr lang="ru-RU" sz="1400" i="1" dirty="0">
                <a:solidFill>
                  <a:srgbClr val="FFFF00"/>
                </a:solidFill>
              </a:rPr>
              <a:t>д. </a:t>
            </a:r>
            <a:r>
              <a:rPr lang="ru-RU" sz="1400" i="1" dirty="0" smtClean="0">
                <a:solidFill>
                  <a:srgbClr val="FFFF00"/>
                </a:solidFill>
              </a:rPr>
              <a:t> </a:t>
            </a:r>
            <a:r>
              <a:rPr lang="ru-RU" sz="1400" i="1" dirty="0" smtClean="0">
                <a:solidFill>
                  <a:srgbClr val="FFFF00"/>
                </a:solidFill>
              </a:rPr>
              <a:t>Суша,  Бобровского </a:t>
            </a:r>
            <a:r>
              <a:rPr lang="ru-RU" sz="1400" i="1" dirty="0">
                <a:solidFill>
                  <a:srgbClr val="FFFF00"/>
                </a:solidFill>
              </a:rPr>
              <a:t>сельсовета</a:t>
            </a:r>
            <a:r>
              <a:rPr lang="ru-RU" sz="1400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400" i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i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Лепельского</a:t>
            </a:r>
            <a:r>
              <a:rPr lang="ru-RU" sz="1400" i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района, Витебской </a:t>
            </a:r>
            <a:r>
              <a:rPr lang="ru-RU" sz="1400" i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области</a:t>
            </a:r>
            <a:r>
              <a:rPr lang="ru-RU" sz="1400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400" i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предлагаемого </a:t>
            </a:r>
            <a:r>
              <a:rPr lang="ru-RU" sz="1400" i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для </a:t>
            </a:r>
            <a:r>
              <a:rPr lang="ru-RU" sz="1400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продажи с аукциона в частную собственность для строительства и обслуживания </a:t>
            </a:r>
            <a:r>
              <a:rPr lang="ru-RU" sz="1400" i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одноквартирного жилого дома.</a:t>
            </a:r>
            <a:endParaRPr lang="ru-RU" sz="1400" i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TextBox 10"/>
          <p:cNvSpPr txBox="1">
            <a:spLocks noChangeArrowheads="1"/>
          </p:cNvSpPr>
          <p:nvPr/>
        </p:nvSpPr>
        <p:spPr bwMode="auto">
          <a:xfrm>
            <a:off x="684213" y="5573713"/>
            <a:ext cx="1412875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900">
                <a:solidFill>
                  <a:schemeClr val="bg1"/>
                </a:solidFill>
                <a:latin typeface="Constantia" pitchFamily="18" charset="0"/>
              </a:rPr>
              <a:t>Условные обозначения</a:t>
            </a:r>
          </a:p>
        </p:txBody>
      </p:sp>
      <p:sp>
        <p:nvSpPr>
          <p:cNvPr id="4" name="TextBox 12"/>
          <p:cNvSpPr txBox="1">
            <a:spLocks noChangeArrowheads="1"/>
          </p:cNvSpPr>
          <p:nvPr/>
        </p:nvSpPr>
        <p:spPr bwMode="auto">
          <a:xfrm>
            <a:off x="1763713" y="5732463"/>
            <a:ext cx="43529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 i="1">
                <a:solidFill>
                  <a:schemeClr val="bg1"/>
                </a:solidFill>
                <a:latin typeface="Constantia" pitchFamily="18" charset="0"/>
              </a:rPr>
              <a:t>земельный участок предлагаемый для продажи с аукциона в частную собственность </a:t>
            </a:r>
          </a:p>
          <a:p>
            <a:r>
              <a:rPr lang="ru-RU" sz="800" i="1">
                <a:solidFill>
                  <a:schemeClr val="bg1"/>
                </a:solidFill>
                <a:latin typeface="Constantia" pitchFamily="18" charset="0"/>
              </a:rPr>
              <a:t>для строительства и обслуживания одноквартирного жилого дома. </a:t>
            </a:r>
            <a:endParaRPr lang="ru-RU" sz="800">
              <a:solidFill>
                <a:schemeClr val="bg1"/>
              </a:solidFill>
              <a:latin typeface="Constantia" pitchFamily="18" charset="0"/>
            </a:endParaRPr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763713" y="6092825"/>
            <a:ext cx="15462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 i="1">
                <a:solidFill>
                  <a:schemeClr val="bg1"/>
                </a:solidFill>
                <a:latin typeface="Constantia" pitchFamily="18" charset="0"/>
              </a:rPr>
              <a:t>Граница населенного пункта</a:t>
            </a:r>
            <a:endParaRPr lang="ru-RU" sz="800">
              <a:solidFill>
                <a:schemeClr val="bg1"/>
              </a:solidFill>
              <a:latin typeface="Constantia" pitchFamily="18" charset="0"/>
            </a:endParaRPr>
          </a:p>
        </p:txBody>
      </p:sp>
      <p:sp>
        <p:nvSpPr>
          <p:cNvPr id="7" name="Параллелограмм 6"/>
          <p:cNvSpPr/>
          <p:nvPr/>
        </p:nvSpPr>
        <p:spPr>
          <a:xfrm>
            <a:off x="755650" y="5805488"/>
            <a:ext cx="952500" cy="246062"/>
          </a:xfrm>
          <a:prstGeom prst="parallelogram">
            <a:avLst/>
          </a:prstGeom>
          <a:solidFill>
            <a:srgbClr val="FF0000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755650" y="6237288"/>
            <a:ext cx="72072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 rot="3105967">
            <a:off x="4086369" y="2949850"/>
            <a:ext cx="112712" cy="10160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TextBox 24"/>
          <p:cNvSpPr txBox="1">
            <a:spLocks noChangeArrowheads="1"/>
          </p:cNvSpPr>
          <p:nvPr/>
        </p:nvSpPr>
        <p:spPr bwMode="auto">
          <a:xfrm>
            <a:off x="6588125" y="3573463"/>
            <a:ext cx="754063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900">
                <a:solidFill>
                  <a:srgbClr val="C00000"/>
                </a:solidFill>
                <a:latin typeface="Constantia" pitchFamily="18" charset="0"/>
              </a:rPr>
              <a:t>оз. Пышно</a:t>
            </a:r>
          </a:p>
        </p:txBody>
      </p:sp>
      <p:sp>
        <p:nvSpPr>
          <p:cNvPr id="12" name="TextBox 17"/>
          <p:cNvSpPr txBox="1">
            <a:spLocks noChangeArrowheads="1"/>
          </p:cNvSpPr>
          <p:nvPr/>
        </p:nvSpPr>
        <p:spPr bwMode="auto">
          <a:xfrm>
            <a:off x="2771775" y="4652963"/>
            <a:ext cx="735013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900">
                <a:solidFill>
                  <a:srgbClr val="C00000"/>
                </a:solidFill>
                <a:latin typeface="Constantia" pitchFamily="18" charset="0"/>
              </a:rPr>
              <a:t>оз. Долгое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412776"/>
            <a:ext cx="6408712" cy="4176464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" name="Скругленный прямоугольник 13"/>
          <p:cNvSpPr/>
          <p:nvPr/>
        </p:nvSpPr>
        <p:spPr>
          <a:xfrm rot="3714445">
            <a:off x="4009595" y="2393922"/>
            <a:ext cx="188491" cy="144016"/>
          </a:xfrm>
          <a:prstGeom prst="round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395536" y="332653"/>
          <a:ext cx="8352928" cy="4749038"/>
        </p:xfrm>
        <a:graphic>
          <a:graphicData uri="http://schemas.openxmlformats.org/drawingml/2006/table">
            <a:tbl>
              <a:tblPr/>
              <a:tblGrid>
                <a:gridCol w="316851"/>
                <a:gridCol w="1584255"/>
                <a:gridCol w="1212299"/>
                <a:gridCol w="757687"/>
                <a:gridCol w="2424598"/>
                <a:gridCol w="863305"/>
                <a:gridCol w="1193933"/>
              </a:tblGrid>
              <a:tr h="476456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Информация о сформированных земельных участках для проведения аукционов по продаже земельных участков в частную собственность по 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Лепельскому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району  по состоянию  01.09.2019 г.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96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№ п/п</a:t>
                      </a:r>
                    </a:p>
                  </a:txBody>
                  <a:tcPr marL="5564" marR="5564" marT="55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Кадастровый номер земельного участка</a:t>
                      </a:r>
                    </a:p>
                  </a:txBody>
                  <a:tcPr marL="5564" marR="5564" marT="55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Населенный пункт, сельсовет, район</a:t>
                      </a:r>
                    </a:p>
                  </a:txBody>
                  <a:tcPr marL="5564" marR="5564" marT="55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адрес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земельного участка (улица и № участка)</a:t>
                      </a:r>
                    </a:p>
                  </a:txBody>
                  <a:tcPr marL="5564" marR="5564" marT="55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Целевое назначение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     земельного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участка</a:t>
                      </a:r>
                    </a:p>
                  </a:txBody>
                  <a:tcPr marL="5564" marR="5564" marT="55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Площадь земельного участка , га</a:t>
                      </a:r>
                    </a:p>
                  </a:txBody>
                  <a:tcPr marL="5564" marR="5564" marT="55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Дата проведения аукциона</a:t>
                      </a:r>
                    </a:p>
                  </a:txBody>
                  <a:tcPr marL="5564" marR="5564" marT="55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94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5564" marR="5564" marT="55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222782905601000032</a:t>
                      </a:r>
                    </a:p>
                  </a:txBody>
                  <a:tcPr marL="5564" marR="5564" marT="55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д. Кривцы, Стайский с/с</a:t>
                      </a:r>
                    </a:p>
                  </a:txBody>
                  <a:tcPr marL="5564" marR="5564" marT="55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У-1</a:t>
                      </a:r>
                    </a:p>
                  </a:txBody>
                  <a:tcPr marL="5564" marR="5564" marT="55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для строительства и обслуживания одноквартирного жилого дома</a:t>
                      </a:r>
                    </a:p>
                  </a:txBody>
                  <a:tcPr marL="5564" marR="5564" marT="55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0,2499</a:t>
                      </a:r>
                    </a:p>
                  </a:txBody>
                  <a:tcPr marL="5564" marR="5564" marT="55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не назначена</a:t>
                      </a:r>
                    </a:p>
                  </a:txBody>
                  <a:tcPr marL="5564" marR="5564" marT="55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63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5564" marR="5564" marT="55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222781704101000065</a:t>
                      </a:r>
                    </a:p>
                  </a:txBody>
                  <a:tcPr marL="5564" marR="5564" marT="55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д. Двор Поречье Каменский с/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с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5564" marR="5564" marT="55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у-2</a:t>
                      </a:r>
                    </a:p>
                  </a:txBody>
                  <a:tcPr marL="5564" marR="5564" marT="55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для строительства и обслуживания одноквартирного жилого дома</a:t>
                      </a:r>
                    </a:p>
                  </a:txBody>
                  <a:tcPr marL="5564" marR="5564" marT="55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0,2482</a:t>
                      </a:r>
                    </a:p>
                  </a:txBody>
                  <a:tcPr marL="5564" marR="5564" marT="55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не назначена</a:t>
                      </a:r>
                    </a:p>
                  </a:txBody>
                  <a:tcPr marL="5564" marR="5564" marT="55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95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5564" marR="5564" marT="55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222782510301000086</a:t>
                      </a:r>
                    </a:p>
                  </a:txBody>
                  <a:tcPr marL="5564" marR="5564" marT="55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д. Суша Бобровский с/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с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5564" marR="5564" marT="55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у-1</a:t>
                      </a:r>
                    </a:p>
                  </a:txBody>
                  <a:tcPr marL="5564" marR="5564" marT="55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для строительства и обслуживания одноквартирного жилого дома</a:t>
                      </a:r>
                    </a:p>
                  </a:txBody>
                  <a:tcPr marL="5564" marR="5564" marT="55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0,1964</a:t>
                      </a:r>
                    </a:p>
                  </a:txBody>
                  <a:tcPr marL="5564" marR="5564" marT="55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не назначена</a:t>
                      </a:r>
                    </a:p>
                  </a:txBody>
                  <a:tcPr marL="5564" marR="5564" marT="55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94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5564" marR="5564" marT="55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222782504701000039</a:t>
                      </a:r>
                    </a:p>
                  </a:txBody>
                  <a:tcPr marL="5564" marR="5564" marT="55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д. Заславки Бобровский с/с</a:t>
                      </a:r>
                    </a:p>
                  </a:txBody>
                  <a:tcPr marL="5564" marR="5564" marT="55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у-1</a:t>
                      </a:r>
                    </a:p>
                  </a:txBody>
                  <a:tcPr marL="5564" marR="5564" marT="55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для строительства и обслуживания одноквартирного жилого дома</a:t>
                      </a:r>
                    </a:p>
                  </a:txBody>
                  <a:tcPr marL="5564" marR="5564" marT="55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0,2165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5564" marR="5564" marT="55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не назначена</a:t>
                      </a:r>
                    </a:p>
                  </a:txBody>
                  <a:tcPr marL="5564" marR="5564" marT="55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61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5564" marR="5564" marT="55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222782504701000040</a:t>
                      </a:r>
                    </a:p>
                  </a:txBody>
                  <a:tcPr marL="5564" marR="5564" marT="55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д. Заславки Бобровский с/с</a:t>
                      </a:r>
                    </a:p>
                  </a:txBody>
                  <a:tcPr marL="5564" marR="5564" marT="55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у-3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5564" marR="5564" marT="55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для строительства и обслуживания одноквартирного жилого дома</a:t>
                      </a:r>
                    </a:p>
                  </a:txBody>
                  <a:tcPr marL="5564" marR="5564" marT="55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0,2465</a:t>
                      </a:r>
                    </a:p>
                  </a:txBody>
                  <a:tcPr marL="5564" marR="5564" marT="55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не назначена</a:t>
                      </a:r>
                    </a:p>
                  </a:txBody>
                  <a:tcPr marL="5564" marR="5564" marT="55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94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5564" marR="5564" marT="55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222782504701000035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5564" marR="5564" marT="55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д. 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Заславки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Бобровский с/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с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5564" marR="5564" marT="55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у-3</a:t>
                      </a:r>
                    </a:p>
                  </a:txBody>
                  <a:tcPr marL="5564" marR="5564" marT="55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для строительства и обслуживания одноквартирного жилого дома</a:t>
                      </a:r>
                    </a:p>
                  </a:txBody>
                  <a:tcPr marL="5564" marR="5564" marT="55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0,1531</a:t>
                      </a:r>
                    </a:p>
                  </a:txBody>
                  <a:tcPr marL="5564" marR="5564" marT="55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не назначена</a:t>
                      </a:r>
                    </a:p>
                  </a:txBody>
                  <a:tcPr marL="5564" marR="5564" marT="55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94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5564" marR="5564" marT="55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222782504701000041</a:t>
                      </a:r>
                    </a:p>
                  </a:txBody>
                  <a:tcPr marL="5564" marR="5564" marT="55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д. 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Заславки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Бобровский с/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с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5564" marR="5564" marT="55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у-3</a:t>
                      </a:r>
                    </a:p>
                  </a:txBody>
                  <a:tcPr marL="5564" marR="5564" marT="55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для строительства и обслуживания одноквартирного жилого дома</a:t>
                      </a:r>
                    </a:p>
                  </a:txBody>
                  <a:tcPr marL="5564" marR="5564" marT="55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0,1531</a:t>
                      </a:r>
                    </a:p>
                  </a:txBody>
                  <a:tcPr marL="5564" marR="5564" marT="55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не назначена</a:t>
                      </a:r>
                    </a:p>
                  </a:txBody>
                  <a:tcPr marL="5564" marR="5564" marT="55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94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5564" marR="5564" marT="55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222782006601000049</a:t>
                      </a:r>
                    </a:p>
                  </a:txBody>
                  <a:tcPr marL="5564" marR="5564" marT="55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д. Завидичи Лепельский с/с</a:t>
                      </a:r>
                    </a:p>
                  </a:txBody>
                  <a:tcPr marL="5564" marR="5564" marT="55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_</a:t>
                      </a:r>
                    </a:p>
                  </a:txBody>
                  <a:tcPr marL="5564" marR="5564" marT="55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для строительства и обслуживания одноквартирного жилого дома</a:t>
                      </a:r>
                    </a:p>
                  </a:txBody>
                  <a:tcPr marL="5564" marR="5564" marT="55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0,24</a:t>
                      </a:r>
                    </a:p>
                  </a:txBody>
                  <a:tcPr marL="5564" marR="5564" marT="55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не назначена</a:t>
                      </a:r>
                    </a:p>
                  </a:txBody>
                  <a:tcPr marL="5564" marR="5564" marT="55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94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5564" marR="5564" marT="55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222782504701000077</a:t>
                      </a:r>
                    </a:p>
                  </a:txBody>
                  <a:tcPr marL="5564" marR="5564" marT="55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д. Завидичи Лепельский с/с</a:t>
                      </a:r>
                    </a:p>
                  </a:txBody>
                  <a:tcPr marL="5564" marR="5564" marT="55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У-16</a:t>
                      </a:r>
                    </a:p>
                  </a:txBody>
                  <a:tcPr marL="5564" marR="5564" marT="55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для строительства и обслуживания одноквартирного жилого дома</a:t>
                      </a:r>
                    </a:p>
                  </a:txBody>
                  <a:tcPr marL="5564" marR="5564" marT="55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0,2487</a:t>
                      </a:r>
                    </a:p>
                  </a:txBody>
                  <a:tcPr marL="5564" marR="5564" marT="55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не назначена</a:t>
                      </a:r>
                    </a:p>
                  </a:txBody>
                  <a:tcPr marL="5564" marR="5564" marT="55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864096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800" i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Размещение земельных </a:t>
            </a:r>
            <a:r>
              <a:rPr lang="ru-RU" sz="1800" i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участкав</a:t>
            </a:r>
            <a:r>
              <a:rPr lang="ru-RU" sz="1800" i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i="1" dirty="0" smtClean="0">
                <a:solidFill>
                  <a:srgbClr val="FFFF00"/>
                </a:solidFill>
              </a:rPr>
              <a:t>д. </a:t>
            </a:r>
            <a:r>
              <a:rPr lang="ru-RU" sz="1800" i="1" dirty="0" err="1" smtClean="0">
                <a:solidFill>
                  <a:srgbClr val="FFFF00"/>
                </a:solidFill>
              </a:rPr>
              <a:t>Заславки</a:t>
            </a:r>
            <a:r>
              <a:rPr lang="ru-RU" sz="1800" i="1" dirty="0" smtClean="0">
                <a:solidFill>
                  <a:srgbClr val="FFFF00"/>
                </a:solidFill>
              </a:rPr>
              <a:t> </a:t>
            </a:r>
            <a:r>
              <a:rPr lang="ru-RU" sz="1800" i="1" dirty="0" smtClean="0">
                <a:solidFill>
                  <a:srgbClr val="FFFF00"/>
                </a:solidFill>
              </a:rPr>
              <a:t>и Суша, Бобровского  сельсовета</a:t>
            </a:r>
            <a:r>
              <a:rPr lang="ru-RU" sz="1800" i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800" i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Лепельского</a:t>
            </a:r>
            <a:r>
              <a:rPr lang="ru-RU" sz="1800" i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района, Витебской области, предлагаемого для продажи с аукциона в частную собственность для строительства и обслуживания одноквартирного жилого дома.</a:t>
            </a:r>
            <a:r>
              <a:rPr lang="ru-RU" sz="4400" i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ru-RU" sz="4400" i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0000" contrast="20000"/>
          </a:blip>
          <a:srcRect l="4473" t="28388" r="3644" b="12752"/>
          <a:stretch>
            <a:fillRect/>
          </a:stretch>
        </p:blipFill>
        <p:spPr bwMode="auto">
          <a:xfrm>
            <a:off x="5076056" y="1484784"/>
            <a:ext cx="3312368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rgbClr val="FFFF00">
                <a:alpha val="60000"/>
              </a:srgbClr>
            </a:glow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 l="3704" t="26114" r="3704" b="4716"/>
          <a:stretch>
            <a:fillRect/>
          </a:stretch>
        </p:blipFill>
        <p:spPr bwMode="auto">
          <a:xfrm>
            <a:off x="827584" y="1412776"/>
            <a:ext cx="3456384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rgbClr val="FFFF00">
                <a:alpha val="60000"/>
              </a:srgbClr>
            </a:glow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404664"/>
            <a:ext cx="8352928" cy="369332"/>
          </a:xfrm>
          <a:prstGeom prst="rect">
            <a:avLst/>
          </a:prstGeom>
          <a:scene3d>
            <a:camera prst="obliqueBottomLef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prstTxWarp prst="textWave4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Описание местоположение земельных участков</a:t>
            </a:r>
            <a:endParaRPr lang="ru-RU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31746" name="TextBox 2"/>
          <p:cNvSpPr txBox="1">
            <a:spLocks noChangeArrowheads="1"/>
          </p:cNvSpPr>
          <p:nvPr/>
        </p:nvSpPr>
        <p:spPr bwMode="auto">
          <a:xfrm>
            <a:off x="323850" y="836613"/>
            <a:ext cx="3672086" cy="2262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endParaRPr lang="ru-RU" sz="1200" dirty="0" smtClean="0">
              <a:latin typeface="Constantia" pitchFamily="18" charset="0"/>
            </a:endParaRPr>
          </a:p>
          <a:p>
            <a:pPr algn="just"/>
            <a:endParaRPr lang="ru-RU" sz="1200" dirty="0" smtClean="0">
              <a:latin typeface="Constantia" pitchFamily="18" charset="0"/>
            </a:endParaRPr>
          </a:p>
          <a:p>
            <a:pPr algn="just"/>
            <a:r>
              <a:rPr lang="ru-RU" sz="1300" dirty="0" smtClean="0">
                <a:latin typeface="Constantia" pitchFamily="18" charset="0"/>
              </a:rPr>
              <a:t>деревня </a:t>
            </a:r>
            <a:r>
              <a:rPr lang="ru-RU" sz="1300" dirty="0" err="1" smtClean="0">
                <a:latin typeface="Constantia" pitchFamily="18" charset="0"/>
              </a:rPr>
              <a:t>Заславки</a:t>
            </a:r>
            <a:r>
              <a:rPr lang="ru-RU" sz="1300" dirty="0" smtClean="0">
                <a:latin typeface="Constantia" pitchFamily="18" charset="0"/>
              </a:rPr>
              <a:t>  </a:t>
            </a:r>
            <a:r>
              <a:rPr lang="ru-RU" sz="1300" dirty="0" err="1" smtClean="0">
                <a:latin typeface="Constantia" pitchFamily="18" charset="0"/>
              </a:rPr>
              <a:t>Лепельского</a:t>
            </a:r>
            <a:r>
              <a:rPr lang="ru-RU" sz="1300" dirty="0" smtClean="0">
                <a:latin typeface="Constantia" pitchFamily="18" charset="0"/>
              </a:rPr>
              <a:t> с/</a:t>
            </a:r>
            <a:r>
              <a:rPr lang="ru-RU" sz="1300" dirty="0" err="1" smtClean="0">
                <a:latin typeface="Constantia" pitchFamily="18" charset="0"/>
              </a:rPr>
              <a:t>с</a:t>
            </a:r>
            <a:r>
              <a:rPr lang="ru-RU" sz="1300" dirty="0" smtClean="0">
                <a:latin typeface="Constantia" pitchFamily="18" charset="0"/>
              </a:rPr>
              <a:t>, расположена </a:t>
            </a:r>
            <a:r>
              <a:rPr lang="ru-RU" sz="1300" dirty="0">
                <a:latin typeface="Constantia" pitchFamily="18" charset="0"/>
              </a:rPr>
              <a:t>в живописном месте </a:t>
            </a:r>
            <a:r>
              <a:rPr lang="ru-RU" sz="1300" dirty="0" err="1">
                <a:latin typeface="Constantia" pitchFamily="18" charset="0"/>
              </a:rPr>
              <a:t>Лепельского</a:t>
            </a:r>
            <a:r>
              <a:rPr lang="ru-RU" sz="1300" dirty="0">
                <a:latin typeface="Constantia" pitchFamily="18" charset="0"/>
              </a:rPr>
              <a:t> района, на берегу озера </a:t>
            </a:r>
            <a:r>
              <a:rPr lang="ru-RU" sz="1300" dirty="0" smtClean="0">
                <a:latin typeface="Constantia" pitchFamily="18" charset="0"/>
              </a:rPr>
              <a:t>Урода. Её окружающие красоты привлекают городских жителей и практически все отдыхающие довольны природой и её красивыми горизонтами. Здесь </a:t>
            </a:r>
            <a:r>
              <a:rPr lang="ru-RU" sz="1300" dirty="0">
                <a:latin typeface="Constantia" pitchFamily="18" charset="0"/>
              </a:rPr>
              <a:t>можно отлично провести время наедине с природой. Идеальные места для </a:t>
            </a:r>
            <a:r>
              <a:rPr lang="ru-RU" sz="1300" dirty="0" smtClean="0">
                <a:latin typeface="Constantia" pitchFamily="18" charset="0"/>
              </a:rPr>
              <a:t>отдых. </a:t>
            </a:r>
            <a:endParaRPr lang="ru-RU" sz="1300" dirty="0">
              <a:latin typeface="Constant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311" t="22449" r="2997" b="12245"/>
          <a:stretch>
            <a:fillRect/>
          </a:stretch>
        </p:blipFill>
        <p:spPr bwMode="auto">
          <a:xfrm>
            <a:off x="1547664" y="3789040"/>
            <a:ext cx="4752528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HeroicExtremeRightFacing"/>
            <a:lightRig rig="threePt" dir="t"/>
          </a:scene3d>
          <a:sp3d>
            <a:bevelT w="139700" h="139700" prst="divot"/>
          </a:sp3d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lum bright="30000" contrast="30000"/>
          </a:blip>
          <a:srcRect/>
          <a:stretch>
            <a:fillRect/>
          </a:stretch>
        </p:blipFill>
        <p:spPr bwMode="auto">
          <a:xfrm>
            <a:off x="5004049" y="1052736"/>
            <a:ext cx="3528392" cy="2232248"/>
          </a:xfrm>
          <a:prstGeom prst="roundRect">
            <a:avLst>
              <a:gd name="adj" fmla="val 8594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12" name="Блок-схема: узел 11"/>
          <p:cNvSpPr/>
          <p:nvPr/>
        </p:nvSpPr>
        <p:spPr>
          <a:xfrm>
            <a:off x="6660232" y="2276872"/>
            <a:ext cx="72008" cy="72009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dirty="0"/>
          </a:p>
        </p:txBody>
      </p:sp>
    </p:spTree>
  </p:cSld>
  <p:clrMapOvr>
    <a:masterClrMapping/>
  </p:clrMapOvr>
  <p:transition spd="med">
    <p:dissolv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188640"/>
            <a:ext cx="6912768" cy="954107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Размещение </a:t>
            </a:r>
            <a:r>
              <a:rPr lang="ru-RU" sz="1400" i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земельных участков </a:t>
            </a:r>
            <a:r>
              <a:rPr lang="ru-RU" sz="1400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в </a:t>
            </a:r>
            <a:r>
              <a:rPr lang="ru-RU" sz="1400" i="1" dirty="0">
                <a:solidFill>
                  <a:srgbClr val="FFFF00"/>
                </a:solidFill>
              </a:rPr>
              <a:t>д. </a:t>
            </a:r>
            <a:r>
              <a:rPr lang="ru-RU" sz="1400" i="1" dirty="0" err="1" smtClean="0">
                <a:solidFill>
                  <a:srgbClr val="FFFF00"/>
                </a:solidFill>
              </a:rPr>
              <a:t>Заславки</a:t>
            </a:r>
            <a:r>
              <a:rPr lang="ru-RU" sz="1400" i="1" dirty="0" smtClean="0">
                <a:solidFill>
                  <a:srgbClr val="FFFF00"/>
                </a:solidFill>
              </a:rPr>
              <a:t>,  Бобровского </a:t>
            </a:r>
            <a:r>
              <a:rPr lang="ru-RU" sz="1400" i="1" dirty="0">
                <a:solidFill>
                  <a:srgbClr val="FFFF00"/>
                </a:solidFill>
              </a:rPr>
              <a:t>сельсовета</a:t>
            </a:r>
            <a:r>
              <a:rPr lang="ru-RU" sz="1400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400" i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i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Лепельского</a:t>
            </a:r>
            <a:r>
              <a:rPr lang="ru-RU" sz="1400" i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района, Витебской </a:t>
            </a:r>
            <a:r>
              <a:rPr lang="ru-RU" sz="1400" i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области</a:t>
            </a:r>
            <a:r>
              <a:rPr lang="ru-RU" sz="1400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400" i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предлагаемых для </a:t>
            </a:r>
            <a:r>
              <a:rPr lang="ru-RU" sz="1400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продажи с аукциона в частную собственность для строительства и обслуживания </a:t>
            </a:r>
            <a:r>
              <a:rPr lang="ru-RU" sz="1400" i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одноквартирных жилых домов.</a:t>
            </a:r>
            <a:endParaRPr lang="ru-RU" sz="1400" i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TextBox 10"/>
          <p:cNvSpPr txBox="1">
            <a:spLocks noChangeArrowheads="1"/>
          </p:cNvSpPr>
          <p:nvPr/>
        </p:nvSpPr>
        <p:spPr bwMode="auto">
          <a:xfrm>
            <a:off x="684213" y="5573713"/>
            <a:ext cx="1412875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900">
                <a:solidFill>
                  <a:schemeClr val="bg1"/>
                </a:solidFill>
                <a:latin typeface="Constantia" pitchFamily="18" charset="0"/>
              </a:rPr>
              <a:t>Условные обозначения</a:t>
            </a:r>
          </a:p>
        </p:txBody>
      </p:sp>
      <p:sp>
        <p:nvSpPr>
          <p:cNvPr id="4" name="TextBox 12"/>
          <p:cNvSpPr txBox="1">
            <a:spLocks noChangeArrowheads="1"/>
          </p:cNvSpPr>
          <p:nvPr/>
        </p:nvSpPr>
        <p:spPr bwMode="auto">
          <a:xfrm>
            <a:off x="1763713" y="5732463"/>
            <a:ext cx="43529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 i="1">
                <a:solidFill>
                  <a:schemeClr val="bg1"/>
                </a:solidFill>
                <a:latin typeface="Constantia" pitchFamily="18" charset="0"/>
              </a:rPr>
              <a:t>земельный участок предлагаемый для продажи с аукциона в частную собственность </a:t>
            </a:r>
          </a:p>
          <a:p>
            <a:r>
              <a:rPr lang="ru-RU" sz="800" i="1">
                <a:solidFill>
                  <a:schemeClr val="bg1"/>
                </a:solidFill>
                <a:latin typeface="Constantia" pitchFamily="18" charset="0"/>
              </a:rPr>
              <a:t>для строительства и обслуживания одноквартирного жилого дома. </a:t>
            </a:r>
            <a:endParaRPr lang="ru-RU" sz="800">
              <a:solidFill>
                <a:schemeClr val="bg1"/>
              </a:solidFill>
              <a:latin typeface="Constantia" pitchFamily="18" charset="0"/>
            </a:endParaRPr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763713" y="6092825"/>
            <a:ext cx="15462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 i="1">
                <a:solidFill>
                  <a:schemeClr val="bg1"/>
                </a:solidFill>
                <a:latin typeface="Constantia" pitchFamily="18" charset="0"/>
              </a:rPr>
              <a:t>Граница населенного пункта</a:t>
            </a:r>
            <a:endParaRPr lang="ru-RU" sz="800">
              <a:solidFill>
                <a:schemeClr val="bg1"/>
              </a:solidFill>
              <a:latin typeface="Constantia" pitchFamily="18" charset="0"/>
            </a:endParaRPr>
          </a:p>
        </p:txBody>
      </p:sp>
      <p:sp>
        <p:nvSpPr>
          <p:cNvPr id="7" name="Параллелограмм 6"/>
          <p:cNvSpPr/>
          <p:nvPr/>
        </p:nvSpPr>
        <p:spPr>
          <a:xfrm>
            <a:off x="755650" y="5805488"/>
            <a:ext cx="952500" cy="246062"/>
          </a:xfrm>
          <a:prstGeom prst="parallelogram">
            <a:avLst/>
          </a:prstGeom>
          <a:solidFill>
            <a:srgbClr val="FF000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755650" y="6237288"/>
            <a:ext cx="72072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 rot="3105967">
            <a:off x="4086369" y="2949850"/>
            <a:ext cx="112712" cy="10160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TextBox 24"/>
          <p:cNvSpPr txBox="1">
            <a:spLocks noChangeArrowheads="1"/>
          </p:cNvSpPr>
          <p:nvPr/>
        </p:nvSpPr>
        <p:spPr bwMode="auto">
          <a:xfrm>
            <a:off x="6588125" y="3573463"/>
            <a:ext cx="754063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900">
                <a:solidFill>
                  <a:srgbClr val="C00000"/>
                </a:solidFill>
                <a:latin typeface="Constantia" pitchFamily="18" charset="0"/>
              </a:rPr>
              <a:t>оз. Пышно</a:t>
            </a:r>
          </a:p>
        </p:txBody>
      </p:sp>
      <p:sp>
        <p:nvSpPr>
          <p:cNvPr id="12" name="TextBox 17"/>
          <p:cNvSpPr txBox="1">
            <a:spLocks noChangeArrowheads="1"/>
          </p:cNvSpPr>
          <p:nvPr/>
        </p:nvSpPr>
        <p:spPr bwMode="auto">
          <a:xfrm>
            <a:off x="2771775" y="4652963"/>
            <a:ext cx="735013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900">
                <a:solidFill>
                  <a:srgbClr val="C00000"/>
                </a:solidFill>
                <a:latin typeface="Constantia" pitchFamily="18" charset="0"/>
              </a:rPr>
              <a:t>оз. Долгое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/>
          <a:stretch>
            <a:fillRect/>
          </a:stretch>
        </p:blipFill>
        <p:spPr bwMode="auto">
          <a:xfrm>
            <a:off x="1763688" y="1340768"/>
            <a:ext cx="5760641" cy="42484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14" name="TextBox 13"/>
          <p:cNvSpPr txBox="1"/>
          <p:nvPr/>
        </p:nvSpPr>
        <p:spPr>
          <a:xfrm>
            <a:off x="3779912" y="2204864"/>
            <a:ext cx="894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Оз. Урода</a:t>
            </a:r>
            <a:endParaRPr lang="ru-RU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5724128" y="2276872"/>
            <a:ext cx="995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/>
              <a:t>д. </a:t>
            </a:r>
            <a:r>
              <a:rPr lang="ru-RU" sz="1200" dirty="0" err="1" smtClean="0"/>
              <a:t>Заславки</a:t>
            </a:r>
            <a:endParaRPr lang="ru-RU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2051720" y="2996952"/>
            <a:ext cx="9589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/>
              <a:t>д. Заозерье</a:t>
            </a:r>
            <a:endParaRPr lang="ru-RU" sz="1100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 rot="1345341">
            <a:off x="5378119" y="2890399"/>
            <a:ext cx="219640" cy="117106"/>
          </a:xfrm>
          <a:prstGeom prst="roundRect">
            <a:avLst/>
          </a:prstGeom>
          <a:solidFill>
            <a:srgbClr val="FF0000"/>
          </a:solidFill>
          <a:ln w="9525">
            <a:solidFill>
              <a:schemeClr val="bg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004048" y="3861048"/>
            <a:ext cx="144016" cy="144016"/>
          </a:xfrm>
          <a:prstGeom prst="roundRect">
            <a:avLst/>
          </a:prstGeom>
          <a:solidFill>
            <a:srgbClr val="FF000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 rot="1345341">
            <a:off x="5306111" y="3034415"/>
            <a:ext cx="219640" cy="117106"/>
          </a:xfrm>
          <a:prstGeom prst="roundRect">
            <a:avLst/>
          </a:prstGeom>
          <a:solidFill>
            <a:srgbClr val="FF0000"/>
          </a:solidFill>
          <a:ln w="9525">
            <a:solidFill>
              <a:schemeClr val="bg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 rot="6012618" flipV="1">
            <a:off x="5681823" y="3580271"/>
            <a:ext cx="296235" cy="161675"/>
          </a:xfrm>
          <a:prstGeom prst="roundRect">
            <a:avLst/>
          </a:prstGeom>
          <a:solidFill>
            <a:srgbClr val="FF0000"/>
          </a:solidFill>
          <a:ln w="9525">
            <a:solidFill>
              <a:schemeClr val="bg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dissolv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8888" y="764704"/>
            <a:ext cx="6697662" cy="4401205"/>
          </a:xfrm>
          <a:prstGeom prst="rect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Информацию по земельным участкам  можно получить </a:t>
            </a:r>
            <a:r>
              <a:rPr lang="ru-RU" sz="2800" i="1" smtClean="0">
                <a:latin typeface="Times New Roman" pitchFamily="18" charset="0"/>
                <a:cs typeface="Times New Roman" pitchFamily="18" charset="0"/>
              </a:rPr>
              <a:t>по телефонам:</a:t>
            </a:r>
            <a:endParaRPr lang="ru-RU" sz="2800" i="1" dirty="0" smtClean="0"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800" i="1" dirty="0" err="1" smtClean="0">
                <a:latin typeface="Times New Roman" pitchFamily="18" charset="0"/>
                <a:cs typeface="Times New Roman" pitchFamily="18" charset="0"/>
              </a:rPr>
              <a:t>Стайский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 с/</a:t>
            </a:r>
            <a:r>
              <a:rPr lang="ru-RU" sz="2800" i="1" dirty="0" err="1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8-02132-3-25-42;</a:t>
            </a:r>
            <a:endParaRPr lang="ru-RU" sz="2800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-Каменский с/</a:t>
            </a:r>
            <a:r>
              <a:rPr lang="ru-RU" sz="28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8-02132-6-99-62;</a:t>
            </a:r>
            <a:endParaRPr lang="ru-RU" sz="2800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-Бобровский с/</a:t>
            </a:r>
            <a:r>
              <a:rPr lang="ru-RU" sz="28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8-02132-2-91-38</a:t>
            </a:r>
            <a:r>
              <a:rPr lang="ru-RU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8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Лепельский</a:t>
            </a:r>
            <a:r>
              <a:rPr lang="ru-RU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с/</a:t>
            </a:r>
            <a:r>
              <a:rPr lang="ru-RU" sz="28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8-02132-3-22-90</a:t>
            </a:r>
            <a:endParaRPr lang="ru-RU" sz="2800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-землеустроительная служба </a:t>
            </a:r>
            <a:r>
              <a:rPr lang="ru-RU" sz="2800" i="1" dirty="0" err="1" smtClean="0">
                <a:latin typeface="Times New Roman" pitchFamily="18" charset="0"/>
                <a:cs typeface="Times New Roman" pitchFamily="18" charset="0"/>
              </a:rPr>
              <a:t>Лепельского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 районного исполнительного комитета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8-02132-6-12-24 ;  8-02132-4-14-74.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5" y="836613"/>
            <a:ext cx="3529013" cy="3744912"/>
          </a:xfrm>
        </p:spPr>
        <p:txBody>
          <a:bodyPr>
            <a:noAutofit/>
          </a:bodyPr>
          <a:lstStyle/>
          <a:p>
            <a:pPr algn="just" fontAlgn="auto">
              <a:spcAft>
                <a:spcPts val="0"/>
              </a:spcAft>
              <a:defRPr/>
            </a:pPr>
            <a:r>
              <a:rPr lang="ru-RU" sz="1400" b="0" dirty="0" smtClean="0"/>
              <a:t/>
            </a:r>
            <a:br>
              <a:rPr lang="ru-RU" sz="1400" b="0" dirty="0" smtClean="0"/>
            </a:br>
            <a:endParaRPr lang="ru-RU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755576" y="188640"/>
            <a:ext cx="7920880" cy="648072"/>
          </a:xfrm>
          <a:prstGeom prst="rect">
            <a:avLst/>
          </a:prstGeom>
          <a:scene3d>
            <a:camera prst="obliqueBottomLef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prstTxWarp prst="textWave4">
              <a:avLst>
                <a:gd name="adj1" fmla="val 0"/>
                <a:gd name="adj2" fmla="val 0"/>
              </a:avLst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Местоположение земельного участка по </a:t>
            </a:r>
            <a:r>
              <a:rPr lang="ru-RU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Стайскому</a:t>
            </a:r>
            <a:r>
              <a:rPr lang="ru-RU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с/</a:t>
            </a:r>
            <a:r>
              <a:rPr lang="ru-RU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с</a:t>
            </a:r>
            <a:endParaRPr lang="ru-RU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16387" name="TextBox 14"/>
          <p:cNvSpPr txBox="1">
            <a:spLocks noChangeArrowheads="1"/>
          </p:cNvSpPr>
          <p:nvPr/>
        </p:nvSpPr>
        <p:spPr bwMode="auto">
          <a:xfrm>
            <a:off x="323850" y="764705"/>
            <a:ext cx="316865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endParaRPr lang="ru-RU" sz="1400" dirty="0" smtClean="0">
              <a:solidFill>
                <a:srgbClr val="FFFF00"/>
              </a:solidFill>
              <a:latin typeface="Constantia" pitchFamily="18" charset="0"/>
            </a:endParaRPr>
          </a:p>
          <a:p>
            <a:pPr algn="just"/>
            <a:r>
              <a:rPr lang="ru-RU" sz="1400" dirty="0" smtClean="0">
                <a:solidFill>
                  <a:srgbClr val="FFFF00"/>
                </a:solidFill>
                <a:latin typeface="Constantia" pitchFamily="18" charset="0"/>
              </a:rPr>
              <a:t>Деревня Кривцы,  </a:t>
            </a:r>
            <a:r>
              <a:rPr lang="ru-RU" sz="1400" dirty="0" err="1" smtClean="0">
                <a:solidFill>
                  <a:srgbClr val="FFFF00"/>
                </a:solidFill>
                <a:latin typeface="Constantia" pitchFamily="18" charset="0"/>
              </a:rPr>
              <a:t>Стайского</a:t>
            </a:r>
            <a:r>
              <a:rPr lang="ru-RU" sz="1400" dirty="0" smtClean="0">
                <a:solidFill>
                  <a:srgbClr val="FFFF00"/>
                </a:solidFill>
                <a:latin typeface="Constantia" pitchFamily="18" charset="0"/>
              </a:rPr>
              <a:t> с/</a:t>
            </a:r>
            <a:r>
              <a:rPr lang="ru-RU" sz="1400" dirty="0" err="1" smtClean="0">
                <a:solidFill>
                  <a:srgbClr val="FFFF00"/>
                </a:solidFill>
                <a:latin typeface="Constantia" pitchFamily="18" charset="0"/>
              </a:rPr>
              <a:t>с</a:t>
            </a:r>
            <a:r>
              <a:rPr lang="ru-RU" sz="1400" dirty="0" smtClean="0">
                <a:solidFill>
                  <a:srgbClr val="FFFF00"/>
                </a:solidFill>
                <a:latin typeface="Constantia" pitchFamily="18" charset="0"/>
              </a:rPr>
              <a:t> </a:t>
            </a:r>
            <a:r>
              <a:rPr lang="ru-RU" sz="1400" dirty="0" smtClean="0">
                <a:latin typeface="Constantia" pitchFamily="18" charset="0"/>
              </a:rPr>
              <a:t>находится </a:t>
            </a:r>
            <a:r>
              <a:rPr lang="ru-RU" sz="1400" dirty="0">
                <a:latin typeface="Constantia" pitchFamily="18" charset="0"/>
              </a:rPr>
              <a:t>в </a:t>
            </a:r>
            <a:r>
              <a:rPr lang="ru-RU" sz="1400" dirty="0" err="1">
                <a:latin typeface="Constantia" pitchFamily="18" charset="0"/>
              </a:rPr>
              <a:t>Лепельском</a:t>
            </a:r>
            <a:r>
              <a:rPr lang="ru-RU" sz="1400" dirty="0">
                <a:latin typeface="Constantia" pitchFamily="18" charset="0"/>
              </a:rPr>
              <a:t> районе Витебской обл., в </a:t>
            </a:r>
            <a:r>
              <a:rPr lang="ru-RU" sz="1400" dirty="0" smtClean="0">
                <a:latin typeface="Constantia" pitchFamily="18" charset="0"/>
              </a:rPr>
              <a:t>15 км </a:t>
            </a:r>
            <a:r>
              <a:rPr lang="ru-RU" sz="1400" dirty="0">
                <a:latin typeface="Constantia" pitchFamily="18" charset="0"/>
              </a:rPr>
              <a:t>на северо-запад от г. Лепель. </a:t>
            </a:r>
            <a:r>
              <a:rPr lang="ru-RU" sz="1400" dirty="0" smtClean="0">
                <a:latin typeface="Constantia" pitchFamily="18" charset="0"/>
              </a:rPr>
              <a:t>Живописные, </a:t>
            </a:r>
            <a:r>
              <a:rPr lang="ru-RU" sz="1400" dirty="0">
                <a:latin typeface="Constantia" pitchFamily="18" charset="0"/>
              </a:rPr>
              <a:t>экологически </a:t>
            </a:r>
            <a:r>
              <a:rPr lang="ru-RU" sz="1400" dirty="0" smtClean="0">
                <a:latin typeface="Constantia" pitchFamily="18" charset="0"/>
              </a:rPr>
              <a:t>чистые места </a:t>
            </a:r>
            <a:r>
              <a:rPr lang="ru-RU" sz="1400" dirty="0">
                <a:latin typeface="Constantia" pitchFamily="18" charset="0"/>
              </a:rPr>
              <a:t>на берегу озера </a:t>
            </a:r>
            <a:r>
              <a:rPr lang="ru-RU" sz="1400" dirty="0" smtClean="0">
                <a:latin typeface="Constantia" pitchFamily="18" charset="0"/>
              </a:rPr>
              <a:t>Долгое, </a:t>
            </a:r>
            <a:r>
              <a:rPr lang="ru-RU" sz="1400" dirty="0">
                <a:latin typeface="Constantia" pitchFamily="18" charset="0"/>
              </a:rPr>
              <a:t>окрестные леса богаты </a:t>
            </a:r>
            <a:r>
              <a:rPr lang="ru-RU" sz="1400" dirty="0" smtClean="0">
                <a:latin typeface="Constantia" pitchFamily="18" charset="0"/>
              </a:rPr>
              <a:t>черникой</a:t>
            </a:r>
            <a:r>
              <a:rPr lang="ru-RU" sz="1400" dirty="0">
                <a:latin typeface="Constantia" pitchFamily="18" charset="0"/>
              </a:rPr>
              <a:t>, брусникой, клюквой и грибами. </a:t>
            </a:r>
            <a:r>
              <a:rPr lang="ru-RU" sz="1400" dirty="0" smtClean="0">
                <a:latin typeface="Constantia" pitchFamily="18" charset="0"/>
              </a:rPr>
              <a:t>Берега озеро Долгое низкие, преимущественно песчаные, глубже дно </a:t>
            </a:r>
            <a:r>
              <a:rPr lang="ru-RU" sz="1400" dirty="0" err="1" smtClean="0">
                <a:latin typeface="Constantia" pitchFamily="18" charset="0"/>
              </a:rPr>
              <a:t>сапропелистое</a:t>
            </a:r>
            <a:r>
              <a:rPr lang="ru-RU" sz="1400" dirty="0" smtClean="0">
                <a:latin typeface="Constantia" pitchFamily="18" charset="0"/>
              </a:rPr>
              <a:t>. Наибольшие глубины находятся в центральной части озеро, максимальная - в центре. В </a:t>
            </a:r>
            <a:r>
              <a:rPr lang="ru-RU" sz="1400" dirty="0">
                <a:latin typeface="Constantia" pitchFamily="18" charset="0"/>
              </a:rPr>
              <a:t>озере обитают лещ, щука, плотва, окунь, линь и др. рыба. </a:t>
            </a: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>
            <a:lum bright="30000" contrast="40000"/>
          </a:blip>
          <a:srcRect l="17128" t="32603" r="39757" b="18492"/>
          <a:stretch>
            <a:fillRect/>
          </a:stretch>
        </p:blipFill>
        <p:spPr bwMode="auto">
          <a:xfrm>
            <a:off x="3907418" y="1196752"/>
            <a:ext cx="5236582" cy="33267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Блок-схема: узел 13"/>
          <p:cNvSpPr/>
          <p:nvPr/>
        </p:nvSpPr>
        <p:spPr>
          <a:xfrm>
            <a:off x="7740650" y="2133600"/>
            <a:ext cx="71438" cy="71438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390" name="TextBox 11"/>
          <p:cNvSpPr txBox="1">
            <a:spLocks noChangeArrowheads="1"/>
          </p:cNvSpPr>
          <p:nvPr/>
        </p:nvSpPr>
        <p:spPr bwMode="auto">
          <a:xfrm>
            <a:off x="7740650" y="1989138"/>
            <a:ext cx="67627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>
                <a:solidFill>
                  <a:srgbClr val="FFFF00"/>
                </a:solidFill>
                <a:latin typeface="Constantia" pitchFamily="18" charset="0"/>
              </a:rPr>
              <a:t>д. Пунище</a:t>
            </a:r>
          </a:p>
        </p:txBody>
      </p:sp>
      <p:pic>
        <p:nvPicPr>
          <p:cNvPr id="4099" name="Picture 3" descr="http://www.beltur.by/images/obj/564/c618he5_103_true.jpg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 t="21276" r="45191" b="20571"/>
          <a:stretch>
            <a:fillRect/>
          </a:stretch>
        </p:blipFill>
        <p:spPr bwMode="auto">
          <a:xfrm>
            <a:off x="1115616" y="4077072"/>
            <a:ext cx="4392488" cy="35283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392" name="TextBox 16"/>
          <p:cNvSpPr txBox="1">
            <a:spLocks noChangeArrowheads="1"/>
          </p:cNvSpPr>
          <p:nvPr/>
        </p:nvSpPr>
        <p:spPr bwMode="auto">
          <a:xfrm>
            <a:off x="2916238" y="5589588"/>
            <a:ext cx="862012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000">
                <a:solidFill>
                  <a:srgbClr val="FFFF00"/>
                </a:solidFill>
                <a:latin typeface="Constantia" pitchFamily="18" charset="0"/>
              </a:rPr>
              <a:t>оз. Долглое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539750" y="1196975"/>
          <a:ext cx="8064500" cy="5334000"/>
        </p:xfrm>
        <a:graphic>
          <a:graphicData uri="http://schemas.openxmlformats.org/drawingml/2006/table">
            <a:tbl>
              <a:tblPr/>
              <a:tblGrid>
                <a:gridCol w="1874838"/>
                <a:gridCol w="6189662"/>
              </a:tblGrid>
              <a:tr h="30003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Arial" charset="0"/>
                        </a:rPr>
                        <a:t>Вид функционального использования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Arial" charset="0"/>
                        </a:rPr>
                        <a:t>Земельные участки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000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Arial" charset="0"/>
                        </a:rPr>
                        <a:t>д. Кривцы, У-1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5DC"/>
                    </a:solidFill>
                  </a:tcPr>
                </a:tc>
              </a:tr>
              <a:tr h="6762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Arial" charset="0"/>
                        </a:rPr>
                        <a:t>Площадь земельного участка, га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3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rebuchet MS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Arial" charset="0"/>
                        </a:rPr>
                        <a:t>0,2499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3EE"/>
                    </a:solidFill>
                  </a:tcPr>
                </a:tc>
              </a:tr>
              <a:tr h="3000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Arial" charset="0"/>
                        </a:rPr>
                        <a:t>Вещное право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5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Arial" charset="0"/>
                        </a:rPr>
                        <a:t>Частная собственность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5DC"/>
                    </a:solidFill>
                  </a:tcPr>
                </a:tc>
              </a:tr>
              <a:tr h="425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Arial" charset="0"/>
                        </a:rPr>
                        <a:t>Ограничения в использовании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3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Arial" charset="0"/>
                        </a:rPr>
                        <a:t>Расположен на природных территориях, подлежащих специальной охране (водоохраной зоне рек и водоемов (озеро Долгое))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3EE"/>
                    </a:solidFill>
                  </a:tcPr>
                </a:tc>
              </a:tr>
              <a:tr h="198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Times New Roman" pitchFamily="18" charset="0"/>
                        </a:rPr>
                        <a:t>Электроснабжение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5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Times New Roman" pitchFamily="18" charset="0"/>
                        </a:rPr>
                        <a:t>Имеется возможность подключения к линии электропередачи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5DC"/>
                    </a:solidFill>
                  </a:tcPr>
                </a:tc>
              </a:tr>
              <a:tr h="198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Times New Roman" pitchFamily="18" charset="0"/>
                        </a:rPr>
                        <a:t>Газоснабжение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3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Times New Roman" pitchFamily="18" charset="0"/>
                        </a:rPr>
                        <a:t>Отсутствует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3EE"/>
                    </a:solidFill>
                  </a:tcPr>
                </a:tc>
              </a:tr>
              <a:tr h="250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Arial" charset="0"/>
                        </a:rPr>
                        <a:t>Водоснабжение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5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Times New Roman" pitchFamily="18" charset="0"/>
                        </a:rPr>
                        <a:t>Отсутствует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5DC"/>
                    </a:solidFill>
                  </a:tcPr>
                </a:tc>
              </a:tr>
              <a:tr h="198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Times New Roman" pitchFamily="18" charset="0"/>
                        </a:rPr>
                        <a:t>Водоотведение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3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Times New Roman" pitchFamily="18" charset="0"/>
                        </a:rPr>
                        <a:t>Отсутствует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3EE"/>
                    </a:solidFill>
                  </a:tcPr>
                </a:tc>
              </a:tr>
              <a:tr h="6016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Arial" charset="0"/>
                        </a:rPr>
                        <a:t>Кадастровая стоимость 1 кв. м. в 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Arial" charset="0"/>
                        </a:rPr>
                        <a:t>USD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Arial" charset="0"/>
                        </a:rPr>
                        <a:t>/руб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5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rebuchet MS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Arial" charset="0"/>
                        </a:rPr>
                        <a:t>0,16/0,31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5DC"/>
                    </a:solidFill>
                  </a:tcPr>
                </a:tc>
              </a:tr>
              <a:tr h="523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Times New Roman" pitchFamily="18" charset="0"/>
                        </a:rPr>
                        <a:t>Расстояние до а/д Р-86- Лепель-Докшицы, км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3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rebuchet MS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Arial" charset="0"/>
                        </a:rPr>
                        <a:t>3,6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3EE"/>
                    </a:solidFill>
                  </a:tcPr>
                </a:tc>
              </a:tr>
              <a:tr h="250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Times New Roman" pitchFamily="18" charset="0"/>
                        </a:rPr>
                        <a:t>Расстояние до районного центра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Times New Roman" pitchFamily="18" charset="0"/>
                        </a:rPr>
                        <a:t>г. Лепель, км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rebuchet MS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5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rebuchet MS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rebuchet MS" pitchFamily="34" charset="0"/>
                          <a:cs typeface="Arial" charset="0"/>
                        </a:rPr>
                        <a:t>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5DC"/>
                    </a:solidFill>
                  </a:tcPr>
                </a:tc>
              </a:tr>
            </a:tbl>
          </a:graphicData>
        </a:graphic>
      </p:graphicFrame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188" y="260350"/>
            <a:ext cx="799306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dirty="0">
                <a:solidFill>
                  <a:srgbClr val="FFC000"/>
                </a:solidFill>
                <a:latin typeface="Constantia" pitchFamily="18" charset="0"/>
              </a:rPr>
              <a:t>Характеристика </a:t>
            </a:r>
            <a:r>
              <a:rPr lang="ru-RU" sz="1600" dirty="0" smtClean="0">
                <a:solidFill>
                  <a:srgbClr val="FFC000"/>
                </a:solidFill>
                <a:latin typeface="Constantia" pitchFamily="18" charset="0"/>
              </a:rPr>
              <a:t>земельного участка расположенного в  </a:t>
            </a:r>
            <a:r>
              <a:rPr lang="ru-RU" sz="1600" dirty="0" smtClean="0">
                <a:solidFill>
                  <a:srgbClr val="FFFF00"/>
                </a:solidFill>
                <a:latin typeface="Constantia" pitchFamily="18" charset="0"/>
              </a:rPr>
              <a:t>деревне </a:t>
            </a:r>
            <a:r>
              <a:rPr lang="ru-RU" sz="1600" dirty="0" smtClean="0">
                <a:solidFill>
                  <a:srgbClr val="FFFF00"/>
                </a:solidFill>
                <a:latin typeface="Constantia" pitchFamily="18" charset="0"/>
              </a:rPr>
              <a:t> </a:t>
            </a:r>
            <a:r>
              <a:rPr lang="ru-RU" sz="1600" dirty="0" smtClean="0">
                <a:solidFill>
                  <a:srgbClr val="FFFF00"/>
                </a:solidFill>
                <a:latin typeface="Constantia" pitchFamily="18" charset="0"/>
              </a:rPr>
              <a:t>Кривцы, </a:t>
            </a:r>
            <a:r>
              <a:rPr lang="ru-RU" sz="1600" dirty="0" err="1" smtClean="0">
                <a:solidFill>
                  <a:srgbClr val="FFFF00"/>
                </a:solidFill>
                <a:latin typeface="Constantia" pitchFamily="18" charset="0"/>
              </a:rPr>
              <a:t>Стайского</a:t>
            </a:r>
            <a:r>
              <a:rPr lang="ru-RU" sz="1600" dirty="0" smtClean="0">
                <a:solidFill>
                  <a:srgbClr val="FFFF00"/>
                </a:solidFill>
                <a:latin typeface="Constantia" pitchFamily="18" charset="0"/>
              </a:rPr>
              <a:t> сельсовета,  </a:t>
            </a:r>
            <a:r>
              <a:rPr lang="ru-RU" sz="1600" dirty="0" err="1">
                <a:solidFill>
                  <a:srgbClr val="FFC000"/>
                </a:solidFill>
                <a:latin typeface="Constantia" pitchFamily="18" charset="0"/>
              </a:rPr>
              <a:t>Лепельского</a:t>
            </a:r>
            <a:r>
              <a:rPr lang="ru-RU" sz="1600" dirty="0">
                <a:solidFill>
                  <a:srgbClr val="FFC000"/>
                </a:solidFill>
                <a:latin typeface="Constantia" pitchFamily="18" charset="0"/>
              </a:rPr>
              <a:t> района, </a:t>
            </a:r>
            <a:r>
              <a:rPr lang="ru-RU" sz="1600" dirty="0" smtClean="0">
                <a:solidFill>
                  <a:srgbClr val="FFC000"/>
                </a:solidFill>
                <a:latin typeface="Constantia" pitchFamily="18" charset="0"/>
              </a:rPr>
              <a:t>предлагаемого </a:t>
            </a:r>
            <a:r>
              <a:rPr lang="ru-RU" sz="1600" dirty="0">
                <a:solidFill>
                  <a:srgbClr val="FFC000"/>
                </a:solidFill>
                <a:latin typeface="Constantia" pitchFamily="18" charset="0"/>
              </a:rPr>
              <a:t>для продажи с </a:t>
            </a:r>
            <a:r>
              <a:rPr lang="ru-RU" sz="1600" dirty="0" smtClean="0">
                <a:solidFill>
                  <a:srgbClr val="FFC000"/>
                </a:solidFill>
                <a:latin typeface="Constantia" pitchFamily="18" charset="0"/>
              </a:rPr>
              <a:t>аукциона </a:t>
            </a:r>
            <a:r>
              <a:rPr lang="ru-RU" sz="1600" dirty="0">
                <a:solidFill>
                  <a:srgbClr val="FFC000"/>
                </a:solidFill>
                <a:latin typeface="Constantia" pitchFamily="18" charset="0"/>
              </a:rPr>
              <a:t>в частную собственность для строительства и обслуживания </a:t>
            </a:r>
            <a:r>
              <a:rPr lang="ru-RU" sz="1600" dirty="0" smtClean="0">
                <a:solidFill>
                  <a:srgbClr val="FFC000"/>
                </a:solidFill>
                <a:latin typeface="Constantia" pitchFamily="18" charset="0"/>
              </a:rPr>
              <a:t>одноквартирного жилого дома.</a:t>
            </a:r>
            <a:endParaRPr lang="ru-RU" sz="1600" dirty="0">
              <a:solidFill>
                <a:srgbClr val="FFC000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115616" y="404664"/>
            <a:ext cx="6912768" cy="954107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Размещение </a:t>
            </a:r>
            <a:r>
              <a:rPr lang="ru-RU" sz="1400" i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земельного участка </a:t>
            </a:r>
            <a:r>
              <a:rPr lang="ru-RU" sz="1400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в </a:t>
            </a:r>
            <a:r>
              <a:rPr lang="ru-RU" sz="1400" i="1" dirty="0" smtClean="0">
                <a:solidFill>
                  <a:srgbClr val="FFFF00"/>
                </a:solidFill>
              </a:rPr>
              <a:t> д. Кривцы, </a:t>
            </a:r>
            <a:r>
              <a:rPr lang="ru-RU" sz="1400" i="1" dirty="0" err="1" smtClean="0">
                <a:solidFill>
                  <a:srgbClr val="FFFF00"/>
                </a:solidFill>
              </a:rPr>
              <a:t>Стайского</a:t>
            </a:r>
            <a:r>
              <a:rPr lang="ru-RU" sz="1400" i="1" dirty="0" smtClean="0">
                <a:solidFill>
                  <a:srgbClr val="FFFF00"/>
                </a:solidFill>
              </a:rPr>
              <a:t> </a:t>
            </a:r>
            <a:r>
              <a:rPr lang="ru-RU" sz="1400" i="1" dirty="0">
                <a:solidFill>
                  <a:srgbClr val="FFFF00"/>
                </a:solidFill>
              </a:rPr>
              <a:t>сельсовета, </a:t>
            </a:r>
            <a:r>
              <a:rPr lang="ru-RU" sz="1400" i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Лепельского</a:t>
            </a:r>
            <a:r>
              <a:rPr lang="ru-RU" sz="1400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района, Витебской области, </a:t>
            </a:r>
            <a:r>
              <a:rPr lang="ru-RU" sz="1400" i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предлагаемого для </a:t>
            </a:r>
            <a:r>
              <a:rPr lang="ru-RU" sz="1400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продажи с аукциона в частную собственность для строительства и обслуживания </a:t>
            </a:r>
            <a:r>
              <a:rPr lang="ru-RU" sz="1400" i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одноквартирного жилого дома.</a:t>
            </a:r>
            <a:endParaRPr lang="ru-RU" sz="1400" i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9460" name="TextBox 10"/>
          <p:cNvSpPr txBox="1">
            <a:spLocks noChangeArrowheads="1"/>
          </p:cNvSpPr>
          <p:nvPr/>
        </p:nvSpPr>
        <p:spPr bwMode="auto">
          <a:xfrm>
            <a:off x="684213" y="5573713"/>
            <a:ext cx="1412875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900">
                <a:solidFill>
                  <a:schemeClr val="bg1"/>
                </a:solidFill>
                <a:latin typeface="Constantia" pitchFamily="18" charset="0"/>
              </a:rPr>
              <a:t>Условные обозначения</a:t>
            </a:r>
          </a:p>
        </p:txBody>
      </p:sp>
      <p:sp>
        <p:nvSpPr>
          <p:cNvPr id="19461" name="TextBox 12"/>
          <p:cNvSpPr txBox="1">
            <a:spLocks noChangeArrowheads="1"/>
          </p:cNvSpPr>
          <p:nvPr/>
        </p:nvSpPr>
        <p:spPr bwMode="auto">
          <a:xfrm>
            <a:off x="1763713" y="5732463"/>
            <a:ext cx="43529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 i="1">
                <a:solidFill>
                  <a:schemeClr val="bg1"/>
                </a:solidFill>
                <a:latin typeface="Constantia" pitchFamily="18" charset="0"/>
              </a:rPr>
              <a:t>земельный участок предлагаемый для продажи с аукциона в частную собственность </a:t>
            </a:r>
          </a:p>
          <a:p>
            <a:r>
              <a:rPr lang="ru-RU" sz="800" i="1">
                <a:solidFill>
                  <a:schemeClr val="bg1"/>
                </a:solidFill>
                <a:latin typeface="Constantia" pitchFamily="18" charset="0"/>
              </a:rPr>
              <a:t>для строительства и обслуживания одноквартирного жилого дома. </a:t>
            </a:r>
            <a:endParaRPr lang="ru-RU" sz="800">
              <a:solidFill>
                <a:schemeClr val="bg1"/>
              </a:solidFill>
              <a:latin typeface="Constantia" pitchFamily="18" charset="0"/>
            </a:endParaRPr>
          </a:p>
        </p:txBody>
      </p:sp>
      <p:sp>
        <p:nvSpPr>
          <p:cNvPr id="19462" name="TextBox 13"/>
          <p:cNvSpPr txBox="1">
            <a:spLocks noChangeArrowheads="1"/>
          </p:cNvSpPr>
          <p:nvPr/>
        </p:nvSpPr>
        <p:spPr bwMode="auto">
          <a:xfrm>
            <a:off x="1763713" y="6092825"/>
            <a:ext cx="15462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 i="1">
                <a:solidFill>
                  <a:schemeClr val="bg1"/>
                </a:solidFill>
                <a:latin typeface="Constantia" pitchFamily="18" charset="0"/>
              </a:rPr>
              <a:t>Граница населенного пункта</a:t>
            </a:r>
            <a:endParaRPr lang="ru-RU" sz="800">
              <a:solidFill>
                <a:schemeClr val="bg1"/>
              </a:solidFill>
              <a:latin typeface="Constantia" pitchFamily="18" charset="0"/>
            </a:endParaRPr>
          </a:p>
        </p:txBody>
      </p:sp>
      <p:sp>
        <p:nvSpPr>
          <p:cNvPr id="19463" name="TextBox 16"/>
          <p:cNvSpPr txBox="1">
            <a:spLocks noChangeArrowheads="1"/>
          </p:cNvSpPr>
          <p:nvPr/>
        </p:nvSpPr>
        <p:spPr bwMode="auto">
          <a:xfrm>
            <a:off x="3995738" y="5445125"/>
            <a:ext cx="11684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000">
                <a:solidFill>
                  <a:schemeClr val="bg1"/>
                </a:solidFill>
                <a:latin typeface="Constantia" pitchFamily="18" charset="0"/>
              </a:rPr>
              <a:t>Масштаб 1:10 000</a:t>
            </a:r>
          </a:p>
        </p:txBody>
      </p:sp>
      <p:sp>
        <p:nvSpPr>
          <p:cNvPr id="20" name="Параллелограмм 19"/>
          <p:cNvSpPr/>
          <p:nvPr/>
        </p:nvSpPr>
        <p:spPr>
          <a:xfrm>
            <a:off x="755650" y="5805488"/>
            <a:ext cx="952500" cy="246062"/>
          </a:xfrm>
          <a:prstGeom prst="parallelogram">
            <a:avLst/>
          </a:prstGeom>
          <a:solidFill>
            <a:srgbClr val="FF0000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755650" y="6237288"/>
            <a:ext cx="72072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8609" t="24453" r="17904" b="9322"/>
          <a:stretch>
            <a:fillRect/>
          </a:stretch>
        </p:blipFill>
        <p:spPr bwMode="auto">
          <a:xfrm>
            <a:off x="1043608" y="1556792"/>
            <a:ext cx="7416824" cy="3744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468" name="TextBox 24"/>
          <p:cNvSpPr txBox="1">
            <a:spLocks noChangeArrowheads="1"/>
          </p:cNvSpPr>
          <p:nvPr/>
        </p:nvSpPr>
        <p:spPr bwMode="auto">
          <a:xfrm>
            <a:off x="6588125" y="3573463"/>
            <a:ext cx="754063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900">
                <a:solidFill>
                  <a:srgbClr val="C00000"/>
                </a:solidFill>
                <a:latin typeface="Constantia" pitchFamily="18" charset="0"/>
              </a:rPr>
              <a:t>оз. Пышно</a:t>
            </a:r>
          </a:p>
        </p:txBody>
      </p:sp>
      <p:sp>
        <p:nvSpPr>
          <p:cNvPr id="19469" name="TextBox 17"/>
          <p:cNvSpPr txBox="1">
            <a:spLocks noChangeArrowheads="1"/>
          </p:cNvSpPr>
          <p:nvPr/>
        </p:nvSpPr>
        <p:spPr bwMode="auto">
          <a:xfrm>
            <a:off x="2771775" y="4652963"/>
            <a:ext cx="735013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900">
                <a:solidFill>
                  <a:srgbClr val="C00000"/>
                </a:solidFill>
                <a:latin typeface="Constantia" pitchFamily="18" charset="0"/>
              </a:rPr>
              <a:t>оз. Долгое</a:t>
            </a:r>
          </a:p>
        </p:txBody>
      </p:sp>
      <p:sp>
        <p:nvSpPr>
          <p:cNvPr id="13" name="Прямоугольник 12"/>
          <p:cNvSpPr/>
          <p:nvPr/>
        </p:nvSpPr>
        <p:spPr>
          <a:xfrm rot="3105967" flipV="1">
            <a:off x="4249041" y="3087341"/>
            <a:ext cx="56562" cy="45719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 txBox="1">
            <a:spLocks/>
          </p:cNvSpPr>
          <p:nvPr/>
        </p:nvSpPr>
        <p:spPr>
          <a:xfrm>
            <a:off x="467544" y="260648"/>
            <a:ext cx="8229600" cy="100811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1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>
                    <a:lumMod val="95000"/>
                    <a:lumOff val="5000"/>
                  </a:schemeClr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Фото земельного  участка в  </a:t>
            </a:r>
            <a:r>
              <a:rPr kumimoji="0" lang="ru-RU" sz="1600" b="0" i="1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ru-RU" sz="1600" i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 д. Кривцы,</a:t>
            </a:r>
            <a:r>
              <a:rPr kumimoji="0" lang="ru-RU" sz="1600" b="0" i="1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kumimoji="0" lang="ru-RU" sz="1600" b="0" i="1" u="none" strike="noStrike" kern="1200" cap="none" spc="-100" normalizeH="0" baseline="0" noProof="0" dirty="0" err="1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Стайского</a:t>
            </a:r>
            <a:r>
              <a:rPr kumimoji="0" lang="ru-RU" sz="1600" b="0" i="1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  сельсовета,   </a:t>
            </a:r>
            <a:r>
              <a:rPr kumimoji="0" lang="ru-RU" sz="1600" b="0" i="1" u="none" strike="noStrike" kern="1200" cap="none" spc="-100" normalizeH="0" baseline="0" noProof="0" dirty="0" err="1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>
                    <a:lumMod val="95000"/>
                    <a:lumOff val="5000"/>
                  </a:schemeClr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Лепельского</a:t>
            </a:r>
            <a:r>
              <a:rPr kumimoji="0" lang="ru-RU" sz="1600" b="0" i="1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>
                    <a:lumMod val="95000"/>
                    <a:lumOff val="5000"/>
                  </a:schemeClr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 района, Витебской области, предлагаемого для продажи с аукциона в частную собственность для строительства и обслуживания одноквартирного жилого дома.</a:t>
            </a:r>
            <a:br>
              <a:rPr kumimoji="0" lang="ru-RU" sz="1600" b="0" i="1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>
                    <a:lumMod val="95000"/>
                    <a:lumOff val="5000"/>
                  </a:schemeClr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1600" b="0" i="0" u="none" strike="noStrike" kern="1200" cap="none" spc="-100" normalizeH="0" baseline="0" noProof="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F9F9F9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lum bright="20000" contrast="30000"/>
          </a:blip>
          <a:srcRect t="27273"/>
          <a:stretch>
            <a:fillRect/>
          </a:stretch>
        </p:blipFill>
        <p:spPr bwMode="auto">
          <a:xfrm>
            <a:off x="1115616" y="1484784"/>
            <a:ext cx="7344816" cy="4752528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 spd="med"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683568" y="0"/>
            <a:ext cx="5688632" cy="2564904"/>
          </a:xfrm>
          <a:prstGeom prst="rect">
            <a:avLst/>
          </a:prstGeom>
        </p:spPr>
        <p:txBody>
          <a:bodyPr>
            <a:normAutofit fontScale="97500"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2100" i="1" spc="-100" dirty="0" smtClean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bg1">
                  <a:lumMod val="75000"/>
                  <a:lumOff val="25000"/>
                </a:schemeClr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+mj-lt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defRPr/>
            </a:pPr>
            <a:endParaRPr lang="ru-RU" sz="2100" i="1" spc="-100" dirty="0" smtClean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bg1">
                  <a:lumMod val="75000"/>
                  <a:lumOff val="25000"/>
                </a:schemeClr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+mj-lt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defRPr/>
            </a:pPr>
            <a:endParaRPr lang="ru-RU" sz="2100" i="1" spc="-100" dirty="0" smtClean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bg1">
                  <a:lumMod val="75000"/>
                  <a:lumOff val="25000"/>
                </a:schemeClr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+mj-lt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defRPr/>
            </a:pPr>
            <a:endParaRPr lang="ru-RU" sz="2100" i="1" spc="-100" dirty="0" smtClean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bg1">
                  <a:lumMod val="75000"/>
                  <a:lumOff val="25000"/>
                </a:schemeClr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+mj-lt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ru-RU" sz="2100" i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>
                    <a:lumMod val="75000"/>
                    <a:lumOff val="25000"/>
                  </a:schemeClr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Земельный  участок  </a:t>
            </a:r>
            <a:r>
              <a:rPr lang="ru-RU" sz="2100" i="1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>
                    <a:lumMod val="75000"/>
                    <a:lumOff val="25000"/>
                  </a:schemeClr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в  д. Двор </a:t>
            </a:r>
            <a:r>
              <a:rPr lang="ru-RU" sz="2100" i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>
                    <a:lumMod val="75000"/>
                    <a:lumOff val="25000"/>
                  </a:schemeClr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Поречье</a:t>
            </a:r>
            <a:r>
              <a:rPr lang="ru-RU" sz="2100" i="1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>
                    <a:lumMod val="75000"/>
                    <a:lumOff val="25000"/>
                  </a:schemeClr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,  Каменского сельсовета, </a:t>
            </a:r>
            <a:r>
              <a:rPr lang="ru-RU" sz="2100" i="1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>
                    <a:lumMod val="75000"/>
                    <a:lumOff val="25000"/>
                  </a:schemeClr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Лепельского</a:t>
            </a:r>
            <a:r>
              <a:rPr lang="ru-RU" sz="2100" i="1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>
                    <a:lumMod val="75000"/>
                    <a:lumOff val="25000"/>
                  </a:schemeClr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  района, Витебской </a:t>
            </a:r>
            <a:r>
              <a:rPr lang="ru-RU" sz="2100" i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>
                    <a:lumMod val="75000"/>
                    <a:lumOff val="25000"/>
                  </a:schemeClr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области</a:t>
            </a:r>
            <a:r>
              <a:rPr lang="ru-RU" sz="2100" i="1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>
                    <a:lumMod val="75000"/>
                    <a:lumOff val="25000"/>
                  </a:schemeClr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,  </a:t>
            </a:r>
            <a:r>
              <a:rPr lang="ru-RU" sz="2100" i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>
                    <a:lumMod val="75000"/>
                    <a:lumOff val="25000"/>
                  </a:schemeClr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предлагаемый </a:t>
            </a:r>
            <a:r>
              <a:rPr lang="ru-RU" sz="2100" i="1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>
                    <a:lumMod val="75000"/>
                    <a:lumOff val="25000"/>
                  </a:schemeClr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для продажи с  аукциона  в частную  собственность  для строительства  и  обслуживания  </a:t>
            </a:r>
            <a:r>
              <a:rPr lang="ru-RU" sz="2100" i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>
                    <a:lumMod val="75000"/>
                    <a:lumOff val="25000"/>
                  </a:schemeClr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одноквартирного  жилого  дома.</a:t>
            </a:r>
            <a:endParaRPr lang="ru-RU" sz="2100" i="1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bg1">
                  <a:lumMod val="75000"/>
                  <a:lumOff val="25000"/>
                </a:schemeClr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3" name="Picture 4" descr="https://im3-tub-by.yandex.net/i?id=034a958baf13ed70e3eb8b7d448db3ea-l&amp;n=13"/>
          <p:cNvPicPr>
            <a:picLocks noChangeAspect="1" noChangeArrowheads="1"/>
          </p:cNvPicPr>
          <p:nvPr/>
        </p:nvPicPr>
        <p:blipFill>
          <a:blip r:embed="rId2" cstate="print"/>
          <a:srcRect l="17010" t="13440" r="29441" b="33641"/>
          <a:stretch>
            <a:fillRect/>
          </a:stretch>
        </p:blipFill>
        <p:spPr bwMode="auto">
          <a:xfrm>
            <a:off x="6732240" y="836712"/>
            <a:ext cx="2016224" cy="158417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5362" name="Picture 2" descr="C:\Documents and Settings\Bill Gates\Рабочий стол\фото\s000290_618381.jpg"/>
          <p:cNvPicPr>
            <a:picLocks noChangeAspect="1" noChangeArrowheads="1"/>
          </p:cNvPicPr>
          <p:nvPr/>
        </p:nvPicPr>
        <p:blipFill>
          <a:blip r:embed="rId3" cstate="print">
            <a:lum bright="40000" contrast="40000"/>
          </a:blip>
          <a:srcRect/>
          <a:stretch>
            <a:fillRect/>
          </a:stretch>
        </p:blipFill>
        <p:spPr bwMode="auto">
          <a:xfrm rot="20709810">
            <a:off x="2368038" y="2659027"/>
            <a:ext cx="5801052" cy="4350789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  <a:reflection blurRad="6350" stA="50000" endA="300" endPos="90000" dist="50800" dir="5400000" sy="-100000" algn="bl" rotWithShape="0"/>
            <a:softEdge rad="1270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179512" y="188640"/>
            <a:ext cx="8568952" cy="461665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  <a:reflection blurRad="6350" stA="50000" endA="295" endPos="92000" dist="101600" dir="5400000" sy="-100000" algn="bl" rotWithShape="0"/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 prst="angle"/>
            <a:contourClr>
              <a:schemeClr val="accent4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i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Местоположение земельного участка по Каменскому с/</a:t>
            </a:r>
            <a:r>
              <a:rPr lang="ru-RU" sz="2400" i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с</a:t>
            </a:r>
            <a:endParaRPr lang="ru-RU" sz="2400" i="1" dirty="0"/>
          </a:p>
        </p:txBody>
      </p:sp>
    </p:spTree>
  </p:cSld>
  <p:clrMapOvr>
    <a:masterClrMapping/>
  </p:clrMapOvr>
  <p:transition spd="med"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116632"/>
            <a:ext cx="7344816" cy="792088"/>
          </a:xfrm>
          <a:prstGeom prst="rect">
            <a:avLst/>
          </a:prstGeom>
          <a:scene3d>
            <a:camera prst="obliqueBottomLef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prstTxWarp prst="textWave4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Описание   местоположение   земельного   участка</a:t>
            </a:r>
          </a:p>
        </p:txBody>
      </p:sp>
      <p:sp>
        <p:nvSpPr>
          <p:cNvPr id="24578" name="TextBox 2"/>
          <p:cNvSpPr txBox="1">
            <a:spLocks noChangeArrowheads="1"/>
          </p:cNvSpPr>
          <p:nvPr/>
        </p:nvSpPr>
        <p:spPr bwMode="auto">
          <a:xfrm>
            <a:off x="323850" y="836613"/>
            <a:ext cx="3960118" cy="340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endParaRPr lang="ru-RU" sz="1100" dirty="0" smtClean="0">
              <a:latin typeface="Constantia" pitchFamily="18" charset="0"/>
            </a:endParaRPr>
          </a:p>
          <a:p>
            <a:pPr algn="just"/>
            <a:r>
              <a:rPr lang="ru-RU" sz="1200" dirty="0" smtClean="0">
                <a:latin typeface="Constantia" pitchFamily="18" charset="0"/>
              </a:rPr>
              <a:t>Деревня </a:t>
            </a:r>
            <a:r>
              <a:rPr lang="ru-RU" sz="1200" dirty="0">
                <a:latin typeface="Constantia" pitchFamily="18" charset="0"/>
              </a:rPr>
              <a:t>Двор </a:t>
            </a:r>
            <a:r>
              <a:rPr lang="ru-RU" sz="1200" dirty="0" smtClean="0">
                <a:latin typeface="Constantia" pitchFamily="18" charset="0"/>
              </a:rPr>
              <a:t>Поречье, Каменского с/</a:t>
            </a:r>
            <a:r>
              <a:rPr lang="ru-RU" sz="1200" dirty="0" err="1" smtClean="0">
                <a:latin typeface="Constantia" pitchFamily="18" charset="0"/>
              </a:rPr>
              <a:t>с</a:t>
            </a:r>
            <a:r>
              <a:rPr lang="ru-RU" sz="1200" dirty="0" smtClean="0">
                <a:latin typeface="Constantia" pitchFamily="18" charset="0"/>
              </a:rPr>
              <a:t>, </a:t>
            </a:r>
            <a:r>
              <a:rPr lang="ru-RU" sz="1200" dirty="0">
                <a:latin typeface="Constantia" pitchFamily="18" charset="0"/>
              </a:rPr>
              <a:t>расположена в живописном месте </a:t>
            </a:r>
            <a:r>
              <a:rPr lang="ru-RU" sz="1200" dirty="0" err="1">
                <a:latin typeface="Constantia" pitchFamily="18" charset="0"/>
              </a:rPr>
              <a:t>Лепельского</a:t>
            </a:r>
            <a:r>
              <a:rPr lang="ru-RU" sz="1200" dirty="0">
                <a:latin typeface="Constantia" pitchFamily="18" charset="0"/>
              </a:rPr>
              <a:t> </a:t>
            </a:r>
            <a:r>
              <a:rPr lang="ru-RU" sz="1200" dirty="0" smtClean="0">
                <a:latin typeface="Constantia" pitchFamily="18" charset="0"/>
              </a:rPr>
              <a:t>района, между озерами Девичье и </a:t>
            </a:r>
            <a:r>
              <a:rPr lang="ru-RU" sz="1200" dirty="0" err="1" smtClean="0">
                <a:latin typeface="Constantia" pitchFamily="18" charset="0"/>
              </a:rPr>
              <a:t>Черёсово</a:t>
            </a:r>
            <a:r>
              <a:rPr lang="ru-RU" sz="1200" dirty="0" smtClean="0">
                <a:latin typeface="Constantia" pitchFamily="18" charset="0"/>
              </a:rPr>
              <a:t>. </a:t>
            </a:r>
            <a:r>
              <a:rPr lang="ru-RU" sz="1200" dirty="0">
                <a:latin typeface="Constantia" pitchFamily="18" charset="0"/>
              </a:rPr>
              <a:t>Здесь можно отлично провести время наедине с природой. Идеальные места для летнего и зимнего отдыха, пикника, рыбалки. Недалеко от д. Двор Поречье находится курортный поселок Боровка, где расположены 2 санатория (</a:t>
            </a:r>
            <a:r>
              <a:rPr lang="ru-RU" sz="1200" dirty="0" err="1">
                <a:latin typeface="Constantia" pitchFamily="18" charset="0"/>
              </a:rPr>
              <a:t>Лепельский</a:t>
            </a:r>
            <a:r>
              <a:rPr lang="ru-RU" sz="1200" dirty="0">
                <a:latin typeface="Constantia" pitchFamily="18" charset="0"/>
              </a:rPr>
              <a:t> военный санаторий и Детский республиканский оздоровительный центр «Санаторий «Жемчужина») </a:t>
            </a:r>
            <a:r>
              <a:rPr lang="ru-RU" sz="1200" dirty="0" smtClean="0">
                <a:latin typeface="Constantia" pitchFamily="18" charset="0"/>
              </a:rPr>
              <a:t>имеются </a:t>
            </a:r>
            <a:r>
              <a:rPr lang="ru-RU" sz="1200" dirty="0">
                <a:latin typeface="Constantia" pitchFamily="18" charset="0"/>
              </a:rPr>
              <a:t>минеральные источники. В санаториях можно пройти курсы всевозможных лечебных </a:t>
            </a:r>
            <a:r>
              <a:rPr lang="ru-RU" sz="1200" dirty="0" smtClean="0">
                <a:latin typeface="Constantia" pitchFamily="18" charset="0"/>
              </a:rPr>
              <a:t>процедур, массажа Это очень красивая санаторно-курортная зона с неплохими оборудованными пляжами . В п. Боровка имеется церковь с купелью. Развитая инфраструктура: магазины, школа, кафе-бар, детский сад, банк, аптека, мини-рынок</a:t>
            </a:r>
            <a:endParaRPr lang="ru-RU" sz="1200" dirty="0">
              <a:latin typeface="Constantia" pitchFamily="18" charset="0"/>
            </a:endParaRPr>
          </a:p>
        </p:txBody>
      </p:sp>
      <p:pic>
        <p:nvPicPr>
          <p:cNvPr id="9" name="Picture 6" descr="http://kvartiradom.by/pics/dom/2016/Apr/600_2_22309_0.jpg"/>
          <p:cNvPicPr>
            <a:picLocks noChangeAspect="1" noChangeArrowheads="1"/>
          </p:cNvPicPr>
          <p:nvPr/>
        </p:nvPicPr>
        <p:blipFill>
          <a:blip r:embed="rId2" cstate="print">
            <a:lum bright="30000" contrast="30000"/>
          </a:blip>
          <a:stretch>
            <a:fillRect/>
          </a:stretch>
        </p:blipFill>
        <p:spPr bwMode="auto">
          <a:xfrm>
            <a:off x="2699792" y="3789040"/>
            <a:ext cx="5715040" cy="2859230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rnd">
            <a:solidFill>
              <a:srgbClr val="FF000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isometricOffAxis1Right"/>
            <a:lightRig rig="soft" dir="t"/>
          </a:scene3d>
          <a:sp3d contourW="12700" prstMaterial="matte">
            <a:bevelT w="63500" h="50800" prst="angle"/>
            <a:contourClr>
              <a:srgbClr val="C0C0C0"/>
            </a:contourClr>
          </a:sp3d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lum bright="20000" contrast="20000"/>
          </a:blip>
          <a:stretch>
            <a:fillRect/>
          </a:stretch>
        </p:blipFill>
        <p:spPr bwMode="auto">
          <a:xfrm>
            <a:off x="4427984" y="764704"/>
            <a:ext cx="4551966" cy="25020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4" name="Блок-схема: узел 3"/>
          <p:cNvSpPr/>
          <p:nvPr/>
        </p:nvSpPr>
        <p:spPr>
          <a:xfrm>
            <a:off x="6084168" y="1628800"/>
            <a:ext cx="72008" cy="144015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4582" name="TextBox 4"/>
          <p:cNvSpPr txBox="1">
            <a:spLocks noChangeArrowheads="1"/>
          </p:cNvSpPr>
          <p:nvPr/>
        </p:nvSpPr>
        <p:spPr bwMode="auto">
          <a:xfrm>
            <a:off x="6372200" y="1556792"/>
            <a:ext cx="111283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>
                <a:solidFill>
                  <a:schemeClr val="bg1"/>
                </a:solidFill>
                <a:latin typeface="Constantia" pitchFamily="18" charset="0"/>
              </a:rPr>
              <a:t>д. </a:t>
            </a:r>
            <a:r>
              <a:rPr lang="ru-RU" sz="1000">
                <a:solidFill>
                  <a:schemeClr val="bg1"/>
                </a:solidFill>
                <a:latin typeface="Constantia" pitchFamily="18" charset="0"/>
              </a:rPr>
              <a:t>Двор Поречье</a:t>
            </a:r>
          </a:p>
        </p:txBody>
      </p:sp>
      <p:sp>
        <p:nvSpPr>
          <p:cNvPr id="24583" name="TextBox 6"/>
          <p:cNvSpPr txBox="1">
            <a:spLocks noChangeArrowheads="1"/>
          </p:cNvSpPr>
          <p:nvPr/>
        </p:nvSpPr>
        <p:spPr bwMode="auto">
          <a:xfrm>
            <a:off x="5143500" y="2071688"/>
            <a:ext cx="823913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>
                <a:solidFill>
                  <a:schemeClr val="accent2"/>
                </a:solidFill>
                <a:latin typeface="Constantia" pitchFamily="18" charset="0"/>
              </a:rPr>
              <a:t>оз. </a:t>
            </a:r>
            <a:r>
              <a:rPr lang="ru-RU" sz="1000">
                <a:solidFill>
                  <a:schemeClr val="accent2"/>
                </a:solidFill>
                <a:latin typeface="Constantia" pitchFamily="18" charset="0"/>
              </a:rPr>
              <a:t>Девичье</a:t>
            </a:r>
          </a:p>
        </p:txBody>
      </p:sp>
    </p:spTree>
  </p:cSld>
  <p:clrMapOvr>
    <a:masterClrMapping/>
  </p:clrMapOvr>
  <p:transition spd="med"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99792" y="5700625"/>
            <a:ext cx="5472607" cy="369332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reflection blurRad="6350" stA="50000" endA="295" endPos="92000" dist="101600" dir="5400000" sy="-100000" algn="bl" rotWithShape="0"/>
          </a:effectLst>
          <a:scene3d>
            <a:camera prst="perspectiveFront" fov="5100000">
              <a:rot lat="0" lon="2100000" rev="0"/>
            </a:camera>
            <a:lightRig rig="flood" dir="tl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b="1" dirty="0">
                <a:solidFill>
                  <a:srgbClr val="0D0D0D"/>
                </a:solidFill>
                <a:latin typeface="Complex"/>
                <a:ea typeface="Complex"/>
                <a:cs typeface="Complex"/>
              </a:rPr>
              <a:t>Схема проезда к д. Двор Поречье</a:t>
            </a:r>
          </a:p>
        </p:txBody>
      </p:sp>
      <p:sp>
        <p:nvSpPr>
          <p:cNvPr id="25604" name="TextBox 2"/>
          <p:cNvSpPr txBox="1">
            <a:spLocks noChangeArrowheads="1"/>
          </p:cNvSpPr>
          <p:nvPr/>
        </p:nvSpPr>
        <p:spPr bwMode="auto">
          <a:xfrm rot="-2146309">
            <a:off x="1260475" y="2805113"/>
            <a:ext cx="1223963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900">
                <a:solidFill>
                  <a:srgbClr val="00B050"/>
                </a:solidFill>
                <a:latin typeface="Constantia" pitchFamily="18" charset="0"/>
              </a:rPr>
              <a:t>г. Докшицы 56 км</a:t>
            </a:r>
          </a:p>
        </p:txBody>
      </p:sp>
      <p:cxnSp>
        <p:nvCxnSpPr>
          <p:cNvPr id="4" name="Прямая со стрелкой 3"/>
          <p:cNvCxnSpPr/>
          <p:nvPr/>
        </p:nvCxnSpPr>
        <p:spPr>
          <a:xfrm flipH="1">
            <a:off x="1692275" y="2924175"/>
            <a:ext cx="431800" cy="2889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5" name="Прямая со стрелкой 4"/>
          <p:cNvCxnSpPr/>
          <p:nvPr/>
        </p:nvCxnSpPr>
        <p:spPr>
          <a:xfrm flipH="1">
            <a:off x="3419475" y="1844675"/>
            <a:ext cx="288925" cy="2889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tretch>
            <a:fillRect/>
          </a:stretch>
        </p:blipFill>
        <p:spPr bwMode="auto">
          <a:xfrm>
            <a:off x="1043608" y="1052736"/>
            <a:ext cx="7416824" cy="40303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7" name="TextBox 6"/>
          <p:cNvSpPr txBox="1"/>
          <p:nvPr/>
        </p:nvSpPr>
        <p:spPr>
          <a:xfrm>
            <a:off x="4708525" y="2894013"/>
            <a:ext cx="1139825" cy="2476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bg2">
                    <a:lumMod val="75000"/>
                  </a:schemeClr>
                </a:solidFill>
                <a:latin typeface="+mn-lt"/>
                <a:cs typeface="+mn-cs"/>
              </a:rPr>
              <a:t>д. Двор Поречье</a:t>
            </a:r>
          </a:p>
        </p:txBody>
      </p:sp>
      <p:pic>
        <p:nvPicPr>
          <p:cNvPr id="25609" name="Picture 2" descr="http://graphnet.ru/images/365787_kartinka-domik-na-prozrachnom-fo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565400"/>
            <a:ext cx="288925" cy="27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Блок-схема: узел 8"/>
          <p:cNvSpPr/>
          <p:nvPr/>
        </p:nvSpPr>
        <p:spPr>
          <a:xfrm flipH="1" flipV="1">
            <a:off x="4670741" y="2951478"/>
            <a:ext cx="45719" cy="45719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12" name="Прямая со стрелкой 11"/>
          <p:cNvCxnSpPr/>
          <p:nvPr/>
        </p:nvCxnSpPr>
        <p:spPr>
          <a:xfrm rot="10800000">
            <a:off x="3571875" y="3429000"/>
            <a:ext cx="566738" cy="79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612" name="TextBox 17"/>
          <p:cNvSpPr txBox="1">
            <a:spLocks noChangeArrowheads="1"/>
          </p:cNvSpPr>
          <p:nvPr/>
        </p:nvSpPr>
        <p:spPr bwMode="auto">
          <a:xfrm>
            <a:off x="3357563" y="3214688"/>
            <a:ext cx="14097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 dirty="0">
                <a:solidFill>
                  <a:schemeClr val="bg1"/>
                </a:solidFill>
                <a:latin typeface="Constantia" pitchFamily="18" charset="0"/>
              </a:rPr>
              <a:t>а/</a:t>
            </a:r>
            <a:r>
              <a:rPr lang="ru-RU" sz="800" dirty="0" err="1">
                <a:solidFill>
                  <a:schemeClr val="bg1"/>
                </a:solidFill>
                <a:latin typeface="Constantia" pitchFamily="18" charset="0"/>
              </a:rPr>
              <a:t>д</a:t>
            </a:r>
            <a:r>
              <a:rPr lang="ru-RU" sz="800" dirty="0">
                <a:solidFill>
                  <a:schemeClr val="bg1"/>
                </a:solidFill>
                <a:latin typeface="Constantia" pitchFamily="18" charset="0"/>
              </a:rPr>
              <a:t> Минск-Витебск</a:t>
            </a:r>
          </a:p>
        </p:txBody>
      </p:sp>
      <p:sp>
        <p:nvSpPr>
          <p:cNvPr id="25613" name="TextBox 18"/>
          <p:cNvSpPr txBox="1">
            <a:spLocks noChangeArrowheads="1"/>
          </p:cNvSpPr>
          <p:nvPr/>
        </p:nvSpPr>
        <p:spPr bwMode="auto">
          <a:xfrm>
            <a:off x="3143250" y="4000500"/>
            <a:ext cx="7302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>
                <a:solidFill>
                  <a:schemeClr val="bg1"/>
                </a:solidFill>
                <a:latin typeface="Constantia" pitchFamily="18" charset="0"/>
              </a:rPr>
              <a:t>оз. Девичье</a:t>
            </a:r>
          </a:p>
        </p:txBody>
      </p:sp>
      <p:sp>
        <p:nvSpPr>
          <p:cNvPr id="13" name="Прямоугольник 12"/>
          <p:cNvSpPr/>
          <p:nvPr/>
        </p:nvSpPr>
        <p:spPr>
          <a:xfrm rot="3105967" flipV="1">
            <a:off x="3989021" y="3373751"/>
            <a:ext cx="45719" cy="57716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spd="med">
    <p:dissolve/>
  </p:transition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3254</TotalTime>
  <Words>1666</Words>
  <Application>Microsoft Office PowerPoint</Application>
  <PresentationFormat>Экран (4:3)</PresentationFormat>
  <Paragraphs>295</Paragraphs>
  <Slides>23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Бумажная</vt:lpstr>
      <vt:lpstr>Информация о  формировании земельных участках для проведения аукционов по продаже  их  с  публичных торгов в частную собственность гражданам Республики Беларусь, негосударственным юридическим лицам Республики Беларусь, либо права заключения договора аренды земельных участков  по  Лепельскому району  Витебской области</vt:lpstr>
      <vt:lpstr>Слайд 2</vt:lpstr>
      <vt:lpstr> 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Размещение земельных участкав  д. Заславки и Суша, Бобровского  сельсовета, Лепельского района, Витебской области, предлагаемого для продажи с аукциона в частную собственность для строительства и обслуживания одноквартирного жилого дома. 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Земельные участки в д. Бор, Каменского сельсовета, Лепельского района, Витебской области.</dc:title>
  <cp:lastModifiedBy>Borbet</cp:lastModifiedBy>
  <cp:revision>316</cp:revision>
  <dcterms:modified xsi:type="dcterms:W3CDTF">2019-11-01T07:22:17Z</dcterms:modified>
</cp:coreProperties>
</file>